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Gothic A1" panose="020B0600000101010101" charset="-127"/>
      <p:regular r:id="rId20"/>
    </p:embeddedFont>
    <p:embeddedFont>
      <p:font typeface="Gothic A1 Bold" panose="020B0600000101010101" charset="-127"/>
      <p:regular r:id="rId21"/>
    </p:embeddedFont>
    <p:embeddedFont>
      <p:font typeface="Gothic A1 Medium" panose="020B0600000101010101" charset="-127"/>
      <p:regular r:id="rId22"/>
    </p:embeddedFont>
    <p:embeddedFont>
      <p:font typeface="Gothic A1 Ultra-Bold" panose="020B0600000101010101" charset="-127"/>
      <p:regular r:id="rId23"/>
    </p:embeddedFont>
    <p:embeddedFont>
      <p:font typeface="Glacial Indifference" panose="020B0600000101010101" charset="0"/>
      <p:regular r:id="rId24"/>
    </p:embeddedFont>
    <p:embeddedFont>
      <p:font typeface="Glacial Indifference Bold" panose="020B0600000101010101" charset="0"/>
      <p:regular r:id="rId25"/>
    </p:embeddedFont>
    <p:embeddedFont>
      <p:font typeface="Helios Extended" panose="020B0600000101010101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123241" y="6686112"/>
            <a:ext cx="6748972" cy="0"/>
          </a:xfrm>
          <a:prstGeom prst="line">
            <a:avLst/>
          </a:prstGeom>
          <a:ln w="38100" cap="flat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2123241" y="7682486"/>
            <a:ext cx="6748972" cy="0"/>
          </a:xfrm>
          <a:prstGeom prst="line">
            <a:avLst/>
          </a:prstGeom>
          <a:ln w="9525" cap="flat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4767377" y="6686112"/>
            <a:ext cx="0" cy="983060"/>
          </a:xfrm>
          <a:prstGeom prst="line">
            <a:avLst/>
          </a:prstGeom>
          <a:ln w="9525" cap="flat">
            <a:solidFill>
              <a:srgbClr val="5271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0" y="1023938"/>
            <a:ext cx="18288000" cy="0"/>
          </a:xfrm>
          <a:prstGeom prst="line">
            <a:avLst/>
          </a:prstGeom>
          <a:ln w="9525" cap="flat">
            <a:solidFill>
              <a:srgbClr val="6174D8">
                <a:alpha val="6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AutoShape 6"/>
          <p:cNvSpPr/>
          <p:nvPr/>
        </p:nvSpPr>
        <p:spPr>
          <a:xfrm>
            <a:off x="1023938" y="-1116116"/>
            <a:ext cx="0" cy="11403116"/>
          </a:xfrm>
          <a:prstGeom prst="line">
            <a:avLst/>
          </a:prstGeom>
          <a:ln w="9525" cap="flat">
            <a:solidFill>
              <a:srgbClr val="6174D8">
                <a:alpha val="6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 rot="5400000">
            <a:off x="11989080" y="3501764"/>
            <a:ext cx="3874383" cy="6418406"/>
          </a:xfrm>
          <a:custGeom>
            <a:avLst/>
            <a:gdLst/>
            <a:ahLst/>
            <a:cxnLst/>
            <a:rect l="l" t="t" r="r" b="b"/>
            <a:pathLst>
              <a:path w="3874383" h="6418406">
                <a:moveTo>
                  <a:pt x="0" y="0"/>
                </a:moveTo>
                <a:lnTo>
                  <a:pt x="3874384" y="0"/>
                </a:lnTo>
                <a:lnTo>
                  <a:pt x="3874384" y="6418406"/>
                </a:lnTo>
                <a:lnTo>
                  <a:pt x="0" y="64184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 rot="5400000">
            <a:off x="1026928" y="1020947"/>
            <a:ext cx="407657" cy="413639"/>
          </a:xfrm>
          <a:custGeom>
            <a:avLst/>
            <a:gdLst/>
            <a:ahLst/>
            <a:cxnLst/>
            <a:rect l="l" t="t" r="r" b="b"/>
            <a:pathLst>
              <a:path w="407657" h="413639">
                <a:moveTo>
                  <a:pt x="0" y="0"/>
                </a:moveTo>
                <a:lnTo>
                  <a:pt x="407657" y="0"/>
                </a:lnTo>
                <a:lnTo>
                  <a:pt x="407657" y="413638"/>
                </a:lnTo>
                <a:lnTo>
                  <a:pt x="0" y="4136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70" t="-2235560" r="-1330246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2733262" y="3957061"/>
            <a:ext cx="3800579" cy="4114800"/>
          </a:xfrm>
          <a:custGeom>
            <a:avLst/>
            <a:gdLst/>
            <a:ahLst/>
            <a:cxnLst/>
            <a:rect l="l" t="t" r="r" b="b"/>
            <a:pathLst>
              <a:path w="3800579" h="4114800">
                <a:moveTo>
                  <a:pt x="0" y="0"/>
                </a:moveTo>
                <a:lnTo>
                  <a:pt x="3800579" y="0"/>
                </a:lnTo>
                <a:lnTo>
                  <a:pt x="38005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1733830" y="3039861"/>
            <a:ext cx="1998864" cy="1998864"/>
          </a:xfrm>
          <a:custGeom>
            <a:avLst/>
            <a:gdLst/>
            <a:ahLst/>
            <a:cxnLst/>
            <a:rect l="l" t="t" r="r" b="b"/>
            <a:pathLst>
              <a:path w="1998864" h="1998864">
                <a:moveTo>
                  <a:pt x="0" y="0"/>
                </a:moveTo>
                <a:lnTo>
                  <a:pt x="1998864" y="0"/>
                </a:lnTo>
                <a:lnTo>
                  <a:pt x="1998864" y="1998864"/>
                </a:lnTo>
                <a:lnTo>
                  <a:pt x="0" y="199886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045920" y="2596082"/>
            <a:ext cx="7617234" cy="3441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99"/>
              </a:lnSpc>
            </a:pPr>
            <a:r>
              <a:rPr lang="en-US" sz="9999" spc="-699">
                <a:solidFill>
                  <a:srgbClr val="5271FF"/>
                </a:solidFill>
                <a:latin typeface="Gothic A1 Bold"/>
                <a:ea typeface="Gothic A1 Bold"/>
                <a:cs typeface="Gothic A1 Bold"/>
                <a:sym typeface="Gothic A1 Bold"/>
              </a:rPr>
              <a:t>2024 Corning</a:t>
            </a:r>
          </a:p>
          <a:p>
            <a:pPr marL="0" lvl="0" indent="0" algn="l">
              <a:lnSpc>
                <a:spcPts val="12799"/>
              </a:lnSpc>
            </a:pPr>
            <a:r>
              <a:rPr lang="en-US" sz="9999" spc="-699">
                <a:solidFill>
                  <a:srgbClr val="5271FF"/>
                </a:solidFill>
                <a:latin typeface="Gothic A1 Bold"/>
                <a:ea typeface="Gothic A1 Bold"/>
                <a:cs typeface="Gothic A1 Bold"/>
                <a:sym typeface="Gothic A1 Bold"/>
              </a:rPr>
              <a:t>AIchallenge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2291" y="6977330"/>
            <a:ext cx="2503150" cy="38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00"/>
              </a:lnSpc>
            </a:pPr>
            <a:r>
              <a:rPr lang="en-US" sz="2000">
                <a:solidFill>
                  <a:srgbClr val="5271FF"/>
                </a:solidFill>
                <a:latin typeface="Gothic A1 Bold"/>
                <a:ea typeface="Gothic A1 Bold"/>
                <a:cs typeface="Gothic A1 Bold"/>
                <a:sym typeface="Gothic A1 Bold"/>
              </a:rPr>
              <a:t>팀원:  이강진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23241" y="8134924"/>
            <a:ext cx="2648898" cy="327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6"/>
              </a:lnSpc>
              <a:spcBef>
                <a:spcPct val="0"/>
              </a:spcBef>
            </a:pPr>
            <a:r>
              <a:rPr lang="en-US" sz="1690">
                <a:solidFill>
                  <a:srgbClr val="5271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tTEAM THE 8 SHOW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30235" y="6911035"/>
            <a:ext cx="1895464" cy="4536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17"/>
              </a:lnSpc>
              <a:spcBef>
                <a:spcPct val="0"/>
              </a:spcBef>
            </a:pPr>
            <a:r>
              <a:rPr lang="en-US" sz="2199">
                <a:solidFill>
                  <a:srgbClr val="5271FF"/>
                </a:solidFill>
                <a:latin typeface="Helios Extended"/>
                <a:ea typeface="Helios Extended"/>
                <a:cs typeface="Helios Extended"/>
                <a:sym typeface="Helios Extended"/>
              </a:rPr>
              <a:t>2024.07.22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8575"/>
            <a:ext cx="18288000" cy="1563077"/>
            <a:chOff x="0" y="0"/>
            <a:chExt cx="4816593" cy="411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11675"/>
            </a:xfrm>
            <a:custGeom>
              <a:avLst/>
              <a:gdLst/>
              <a:ahLst/>
              <a:cxnLst/>
              <a:rect l="l" t="t" r="r" b="b"/>
              <a:pathLst>
                <a:path w="4816592" h="411675">
                  <a:moveTo>
                    <a:pt x="0" y="0"/>
                  </a:moveTo>
                  <a:lnTo>
                    <a:pt x="4816592" y="0"/>
                  </a:lnTo>
                  <a:lnTo>
                    <a:pt x="4816592" y="411675"/>
                  </a:lnTo>
                  <a:lnTo>
                    <a:pt x="0" y="411675"/>
                  </a:lnTo>
                  <a:close/>
                </a:path>
              </a:pathLst>
            </a:custGeom>
            <a:solidFill>
              <a:srgbClr val="5271FF"/>
            </a:solidFill>
            <a:ln w="9525" cap="sq">
              <a:solidFill>
                <a:srgbClr val="5271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816593" cy="525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4054" y="321794"/>
            <a:ext cx="824240" cy="824240"/>
            <a:chOff x="0" y="0"/>
            <a:chExt cx="217084" cy="2170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084" cy="217084"/>
            </a:xfrm>
            <a:custGeom>
              <a:avLst/>
              <a:gdLst/>
              <a:ahLst/>
              <a:cxnLst/>
              <a:rect l="l" t="t" r="r" b="b"/>
              <a:pathLst>
                <a:path w="217084" h="217084">
                  <a:moveTo>
                    <a:pt x="0" y="0"/>
                  </a:moveTo>
                  <a:lnTo>
                    <a:pt x="217084" y="0"/>
                  </a:lnTo>
                  <a:lnTo>
                    <a:pt x="217084" y="217084"/>
                  </a:lnTo>
                  <a:lnTo>
                    <a:pt x="0" y="217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17084" cy="37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84"/>
                </a:lnSpc>
                <a:spcBef>
                  <a:spcPct val="0"/>
                </a:spcBef>
              </a:pPr>
              <a:r>
                <a:rPr lang="en-US" sz="3600" u="none" strike="noStrike" spc="234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04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285444" y="525649"/>
            <a:ext cx="0" cy="47367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816174" y="2800353"/>
            <a:ext cx="6855475" cy="5787973"/>
          </a:xfrm>
          <a:custGeom>
            <a:avLst/>
            <a:gdLst/>
            <a:ahLst/>
            <a:cxnLst/>
            <a:rect l="l" t="t" r="r" b="b"/>
            <a:pathLst>
              <a:path w="6855475" h="5787973">
                <a:moveTo>
                  <a:pt x="0" y="0"/>
                </a:moveTo>
                <a:lnTo>
                  <a:pt x="6855475" y="0"/>
                </a:lnTo>
                <a:lnTo>
                  <a:pt x="6855475" y="5787973"/>
                </a:lnTo>
                <a:lnTo>
                  <a:pt x="0" y="57879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6233" b="-2850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529221" y="220198"/>
            <a:ext cx="3196986" cy="88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3999" spc="-279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Method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86932" y="2552703"/>
            <a:ext cx="9684388" cy="671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4"/>
              </a:lnSpc>
            </a:pPr>
            <a:r>
              <a:rPr lang="en-US" sz="3499" spc="-300">
                <a:solidFill>
                  <a:srgbClr val="1C1D1A"/>
                </a:solidFill>
                <a:latin typeface="Gothic A1 Bold"/>
                <a:ea typeface="Gothic A1 Bold"/>
                <a:cs typeface="Gothic A1 Bold"/>
                <a:sym typeface="Gothic A1 Bold"/>
              </a:rPr>
              <a:t>Load</a:t>
            </a:r>
          </a:p>
          <a:p>
            <a:pPr algn="l">
              <a:lnSpc>
                <a:spcPts val="5914"/>
              </a:lnSpc>
            </a:pPr>
            <a:r>
              <a:rPr lang="en-US" sz="3499" spc="-300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TEXT, CSV, HTML, WEB, PDF, JSON  등 로드할  수 있음</a:t>
            </a:r>
          </a:p>
          <a:p>
            <a:pPr algn="l">
              <a:lnSpc>
                <a:spcPts val="5914"/>
              </a:lnSpc>
            </a:pPr>
            <a:r>
              <a:rPr lang="en-US" sz="3499" spc="-300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수집한 oqmd 의  json 데이터 파일들을  로드</a:t>
            </a:r>
          </a:p>
          <a:p>
            <a:pPr algn="l">
              <a:lnSpc>
                <a:spcPts val="5914"/>
              </a:lnSpc>
            </a:pPr>
            <a:endParaRPr lang="en-US" sz="3499" spc="-300">
              <a:solidFill>
                <a:srgbClr val="1C1D1A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algn="l">
              <a:lnSpc>
                <a:spcPts val="5914"/>
              </a:lnSpc>
            </a:pPr>
            <a:r>
              <a:rPr lang="en-US" sz="3499" spc="-300">
                <a:solidFill>
                  <a:srgbClr val="1C1D1A"/>
                </a:solidFill>
                <a:latin typeface="Gothic A1 Bold"/>
                <a:ea typeface="Gothic A1 Bold"/>
                <a:cs typeface="Gothic A1 Bold"/>
                <a:sym typeface="Gothic A1 Bold"/>
              </a:rPr>
              <a:t>Split</a:t>
            </a:r>
          </a:p>
          <a:p>
            <a:pPr algn="l">
              <a:lnSpc>
                <a:spcPts val="5914"/>
              </a:lnSpc>
            </a:pPr>
            <a:r>
              <a:rPr lang="en-US" sz="3499" spc="-300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로드된 문서들을 효율적으로 처리하고, 시스템이 정보를 보다 잘 활용할 수 있도록 준비하는 중요한 과정</a:t>
            </a:r>
          </a:p>
          <a:p>
            <a:pPr algn="l">
              <a:lnSpc>
                <a:spcPts val="5914"/>
              </a:lnSpc>
            </a:pPr>
            <a:r>
              <a:rPr lang="en-US" sz="3499" spc="-300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langchain 의 RecursiveJsonSplitter 로  </a:t>
            </a:r>
          </a:p>
          <a:p>
            <a:pPr marL="0" lvl="0" indent="0" algn="l">
              <a:lnSpc>
                <a:spcPts val="5914"/>
              </a:lnSpc>
              <a:spcBef>
                <a:spcPct val="0"/>
              </a:spcBef>
            </a:pPr>
            <a:r>
              <a:rPr lang="en-US" sz="3499" spc="-300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Document 형태로 변환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8575"/>
            <a:ext cx="18288000" cy="1563077"/>
            <a:chOff x="0" y="0"/>
            <a:chExt cx="4816593" cy="411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11675"/>
            </a:xfrm>
            <a:custGeom>
              <a:avLst/>
              <a:gdLst/>
              <a:ahLst/>
              <a:cxnLst/>
              <a:rect l="l" t="t" r="r" b="b"/>
              <a:pathLst>
                <a:path w="4816592" h="411675">
                  <a:moveTo>
                    <a:pt x="0" y="0"/>
                  </a:moveTo>
                  <a:lnTo>
                    <a:pt x="4816592" y="0"/>
                  </a:lnTo>
                  <a:lnTo>
                    <a:pt x="4816592" y="411675"/>
                  </a:lnTo>
                  <a:lnTo>
                    <a:pt x="0" y="411675"/>
                  </a:lnTo>
                  <a:close/>
                </a:path>
              </a:pathLst>
            </a:custGeom>
            <a:solidFill>
              <a:srgbClr val="5271FF"/>
            </a:solidFill>
            <a:ln w="9525" cap="sq">
              <a:solidFill>
                <a:srgbClr val="5271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816593" cy="525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4054" y="321794"/>
            <a:ext cx="824240" cy="824240"/>
            <a:chOff x="0" y="0"/>
            <a:chExt cx="217084" cy="2170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084" cy="217084"/>
            </a:xfrm>
            <a:custGeom>
              <a:avLst/>
              <a:gdLst/>
              <a:ahLst/>
              <a:cxnLst/>
              <a:rect l="l" t="t" r="r" b="b"/>
              <a:pathLst>
                <a:path w="217084" h="217084">
                  <a:moveTo>
                    <a:pt x="0" y="0"/>
                  </a:moveTo>
                  <a:lnTo>
                    <a:pt x="217084" y="0"/>
                  </a:lnTo>
                  <a:lnTo>
                    <a:pt x="217084" y="217084"/>
                  </a:lnTo>
                  <a:lnTo>
                    <a:pt x="0" y="217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17084" cy="37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84"/>
                </a:lnSpc>
                <a:spcBef>
                  <a:spcPct val="0"/>
                </a:spcBef>
              </a:pPr>
              <a:r>
                <a:rPr lang="en-US" sz="3600" u="none" strike="noStrike" spc="234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04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285444" y="525649"/>
            <a:ext cx="0" cy="47367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28700" y="2709107"/>
            <a:ext cx="3320139" cy="5952955"/>
          </a:xfrm>
          <a:custGeom>
            <a:avLst/>
            <a:gdLst/>
            <a:ahLst/>
            <a:cxnLst/>
            <a:rect l="l" t="t" r="r" b="b"/>
            <a:pathLst>
              <a:path w="3320139" h="5952955">
                <a:moveTo>
                  <a:pt x="0" y="0"/>
                </a:moveTo>
                <a:lnTo>
                  <a:pt x="3320139" y="0"/>
                </a:lnTo>
                <a:lnTo>
                  <a:pt x="3320139" y="5952955"/>
                </a:lnTo>
                <a:lnTo>
                  <a:pt x="0" y="5952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6512" r="-10932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529221" y="220198"/>
            <a:ext cx="3196986" cy="88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3999" spc="-279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Method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057992" y="2461457"/>
            <a:ext cx="11918481" cy="7459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4"/>
              </a:lnSpc>
            </a:pPr>
            <a:r>
              <a:rPr lang="en-US" sz="3499" spc="-300">
                <a:solidFill>
                  <a:srgbClr val="1C1D1A"/>
                </a:solidFill>
                <a:latin typeface="Gothic A1 Bold"/>
                <a:ea typeface="Gothic A1 Bold"/>
                <a:cs typeface="Gothic A1 Bold"/>
                <a:sym typeface="Gothic A1 Bold"/>
              </a:rPr>
              <a:t>Embeddings</a:t>
            </a:r>
          </a:p>
          <a:p>
            <a:pPr algn="l">
              <a:lnSpc>
                <a:spcPts val="5914"/>
              </a:lnSpc>
            </a:pPr>
            <a:r>
              <a:rPr lang="en-US" sz="3499" spc="-300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분할 단계에서 생성된 문서 단위들을 기계가 이해할 수 있는 수치적 형태로 변환하는 과정</a:t>
            </a:r>
          </a:p>
          <a:p>
            <a:pPr algn="l">
              <a:lnSpc>
                <a:spcPts val="5914"/>
              </a:lnSpc>
            </a:pPr>
            <a:r>
              <a:rPr lang="en-US" sz="3499" spc="-300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문서의 의미를 벡터(숫자의 배열) 형태로 표현함으로써, 사용자가 입력한 질문(Query) 에 대하여 DB 에 저장한 문서 조각/단락(Chunk) 을 검색하여 가져올 때 유사도 계산시 활용 가능</a:t>
            </a:r>
          </a:p>
          <a:p>
            <a:pPr algn="l">
              <a:lnSpc>
                <a:spcPts val="5914"/>
              </a:lnSpc>
            </a:pPr>
            <a:r>
              <a:rPr lang="en-US" sz="3499" spc="-300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Hugging Face 에서 9-chemistry-atoms_and_molecules embedding 모델을 가져와 임베딩 함수로 설정</a:t>
            </a:r>
          </a:p>
          <a:p>
            <a:pPr algn="l">
              <a:lnSpc>
                <a:spcPts val="5914"/>
              </a:lnSpc>
            </a:pPr>
            <a:endParaRPr lang="en-US" sz="3499" spc="-300">
              <a:solidFill>
                <a:srgbClr val="1C1D1A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>
              <a:lnSpc>
                <a:spcPts val="5914"/>
              </a:lnSpc>
              <a:spcBef>
                <a:spcPct val="0"/>
              </a:spcBef>
            </a:pPr>
            <a:endParaRPr lang="en-US" sz="3499" spc="-300">
              <a:solidFill>
                <a:srgbClr val="1C1D1A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8575"/>
            <a:ext cx="18288000" cy="1563077"/>
            <a:chOff x="0" y="0"/>
            <a:chExt cx="4816593" cy="411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11675"/>
            </a:xfrm>
            <a:custGeom>
              <a:avLst/>
              <a:gdLst/>
              <a:ahLst/>
              <a:cxnLst/>
              <a:rect l="l" t="t" r="r" b="b"/>
              <a:pathLst>
                <a:path w="4816592" h="411675">
                  <a:moveTo>
                    <a:pt x="0" y="0"/>
                  </a:moveTo>
                  <a:lnTo>
                    <a:pt x="4816592" y="0"/>
                  </a:lnTo>
                  <a:lnTo>
                    <a:pt x="4816592" y="411675"/>
                  </a:lnTo>
                  <a:lnTo>
                    <a:pt x="0" y="411675"/>
                  </a:lnTo>
                  <a:close/>
                </a:path>
              </a:pathLst>
            </a:custGeom>
            <a:solidFill>
              <a:srgbClr val="5271FF"/>
            </a:solidFill>
            <a:ln w="9525" cap="sq">
              <a:solidFill>
                <a:srgbClr val="5271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816593" cy="525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4054" y="321794"/>
            <a:ext cx="824240" cy="824240"/>
            <a:chOff x="0" y="0"/>
            <a:chExt cx="217084" cy="2170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084" cy="217084"/>
            </a:xfrm>
            <a:custGeom>
              <a:avLst/>
              <a:gdLst/>
              <a:ahLst/>
              <a:cxnLst/>
              <a:rect l="l" t="t" r="r" b="b"/>
              <a:pathLst>
                <a:path w="217084" h="217084">
                  <a:moveTo>
                    <a:pt x="0" y="0"/>
                  </a:moveTo>
                  <a:lnTo>
                    <a:pt x="217084" y="0"/>
                  </a:lnTo>
                  <a:lnTo>
                    <a:pt x="217084" y="217084"/>
                  </a:lnTo>
                  <a:lnTo>
                    <a:pt x="0" y="217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17084" cy="37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84"/>
                </a:lnSpc>
                <a:spcBef>
                  <a:spcPct val="0"/>
                </a:spcBef>
              </a:pPr>
              <a:r>
                <a:rPr lang="en-US" sz="3600" u="none" strike="noStrike" spc="234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04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285444" y="525649"/>
            <a:ext cx="0" cy="47367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028700" y="2709107"/>
            <a:ext cx="3225863" cy="5952955"/>
          </a:xfrm>
          <a:custGeom>
            <a:avLst/>
            <a:gdLst/>
            <a:ahLst/>
            <a:cxnLst/>
            <a:rect l="l" t="t" r="r" b="b"/>
            <a:pathLst>
              <a:path w="3225863" h="5952955">
                <a:moveTo>
                  <a:pt x="0" y="0"/>
                </a:moveTo>
                <a:lnTo>
                  <a:pt x="3225863" y="0"/>
                </a:lnTo>
                <a:lnTo>
                  <a:pt x="3225863" y="5952955"/>
                </a:lnTo>
                <a:lnTo>
                  <a:pt x="0" y="59529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827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529221" y="220198"/>
            <a:ext cx="3196986" cy="88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3999" spc="-279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Method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869441" y="2541905"/>
            <a:ext cx="11918481" cy="6716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914"/>
              </a:lnSpc>
            </a:pPr>
            <a:r>
              <a:rPr lang="en-US" sz="3499" spc="-300">
                <a:solidFill>
                  <a:srgbClr val="1C1D1A"/>
                </a:solidFill>
                <a:latin typeface="Gothic A1 Bold"/>
                <a:ea typeface="Gothic A1 Bold"/>
                <a:cs typeface="Gothic A1 Bold"/>
                <a:sym typeface="Gothic A1 Bold"/>
              </a:rPr>
              <a:t>Store</a:t>
            </a:r>
          </a:p>
          <a:p>
            <a:pPr algn="l">
              <a:lnSpc>
                <a:spcPts val="5914"/>
              </a:lnSpc>
            </a:pPr>
            <a:r>
              <a:rPr lang="en-US" sz="3499" spc="-300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생성된 임베딩 벡터들을 효율적으로 저장하고 관리하는 과정</a:t>
            </a:r>
          </a:p>
          <a:p>
            <a:pPr algn="l">
              <a:lnSpc>
                <a:spcPts val="5914"/>
              </a:lnSpc>
            </a:pPr>
            <a:r>
              <a:rPr lang="en-US" sz="3499" spc="-300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향후 검색 과정에서 벡터들을 빠르게 조회하고, 관련 문서를 신속하게 찾아내는 데 필수적</a:t>
            </a:r>
          </a:p>
          <a:p>
            <a:pPr algn="l">
              <a:lnSpc>
                <a:spcPts val="5914"/>
              </a:lnSpc>
            </a:pPr>
            <a:endParaRPr lang="en-US" sz="3499" spc="-300">
              <a:solidFill>
                <a:srgbClr val="1C1D1A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algn="l">
              <a:lnSpc>
                <a:spcPts val="5914"/>
              </a:lnSpc>
            </a:pPr>
            <a:r>
              <a:rPr lang="en-US" sz="3499" spc="-300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벡터 저장소로 Chroma 를 사용해 문서들을 로컬 공간에 저장</a:t>
            </a:r>
          </a:p>
          <a:p>
            <a:pPr algn="l">
              <a:lnSpc>
                <a:spcPts val="5914"/>
              </a:lnSpc>
            </a:pPr>
            <a:r>
              <a:rPr lang="en-US" sz="3499" spc="-300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추후에 사용시에 다시 불러옴</a:t>
            </a:r>
          </a:p>
          <a:p>
            <a:pPr algn="l">
              <a:lnSpc>
                <a:spcPts val="5914"/>
              </a:lnSpc>
            </a:pPr>
            <a:r>
              <a:rPr lang="en-US" sz="3499" spc="-300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 </a:t>
            </a:r>
          </a:p>
          <a:p>
            <a:pPr marL="0" lvl="0" indent="0" algn="l">
              <a:lnSpc>
                <a:spcPts val="5914"/>
              </a:lnSpc>
              <a:spcBef>
                <a:spcPct val="0"/>
              </a:spcBef>
            </a:pPr>
            <a:endParaRPr lang="en-US" sz="3499" spc="-300">
              <a:solidFill>
                <a:srgbClr val="1C1D1A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8575"/>
            <a:ext cx="18288000" cy="1563077"/>
            <a:chOff x="0" y="0"/>
            <a:chExt cx="4816593" cy="411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11675"/>
            </a:xfrm>
            <a:custGeom>
              <a:avLst/>
              <a:gdLst/>
              <a:ahLst/>
              <a:cxnLst/>
              <a:rect l="l" t="t" r="r" b="b"/>
              <a:pathLst>
                <a:path w="4816592" h="411675">
                  <a:moveTo>
                    <a:pt x="0" y="0"/>
                  </a:moveTo>
                  <a:lnTo>
                    <a:pt x="4816592" y="0"/>
                  </a:lnTo>
                  <a:lnTo>
                    <a:pt x="4816592" y="411675"/>
                  </a:lnTo>
                  <a:lnTo>
                    <a:pt x="0" y="411675"/>
                  </a:lnTo>
                  <a:close/>
                </a:path>
              </a:pathLst>
            </a:custGeom>
            <a:solidFill>
              <a:srgbClr val="5271FF"/>
            </a:solidFill>
            <a:ln w="9525" cap="sq">
              <a:solidFill>
                <a:srgbClr val="5271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816593" cy="525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4054" y="321794"/>
            <a:ext cx="824240" cy="824240"/>
            <a:chOff x="0" y="0"/>
            <a:chExt cx="217084" cy="2170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084" cy="217084"/>
            </a:xfrm>
            <a:custGeom>
              <a:avLst/>
              <a:gdLst/>
              <a:ahLst/>
              <a:cxnLst/>
              <a:rect l="l" t="t" r="r" b="b"/>
              <a:pathLst>
                <a:path w="217084" h="217084">
                  <a:moveTo>
                    <a:pt x="0" y="0"/>
                  </a:moveTo>
                  <a:lnTo>
                    <a:pt x="217084" y="0"/>
                  </a:lnTo>
                  <a:lnTo>
                    <a:pt x="217084" y="217084"/>
                  </a:lnTo>
                  <a:lnTo>
                    <a:pt x="0" y="217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17084" cy="37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84"/>
                </a:lnSpc>
                <a:spcBef>
                  <a:spcPct val="0"/>
                </a:spcBef>
              </a:pPr>
              <a:r>
                <a:rPr lang="en-US" sz="3600" u="none" strike="noStrike" spc="234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04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285444" y="525649"/>
            <a:ext cx="0" cy="47367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635621" y="3018710"/>
            <a:ext cx="5117047" cy="4904280"/>
          </a:xfrm>
          <a:custGeom>
            <a:avLst/>
            <a:gdLst/>
            <a:ahLst/>
            <a:cxnLst/>
            <a:rect l="l" t="t" r="r" b="b"/>
            <a:pathLst>
              <a:path w="5117047" h="4904280">
                <a:moveTo>
                  <a:pt x="0" y="0"/>
                </a:moveTo>
                <a:lnTo>
                  <a:pt x="5117047" y="0"/>
                </a:lnTo>
                <a:lnTo>
                  <a:pt x="5117047" y="4904280"/>
                </a:lnTo>
                <a:lnTo>
                  <a:pt x="0" y="4904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0483297" y="3007965"/>
            <a:ext cx="4925828" cy="4915025"/>
          </a:xfrm>
          <a:custGeom>
            <a:avLst/>
            <a:gdLst/>
            <a:ahLst/>
            <a:cxnLst/>
            <a:rect l="l" t="t" r="r" b="b"/>
            <a:pathLst>
              <a:path w="4925828" h="4915025">
                <a:moveTo>
                  <a:pt x="0" y="0"/>
                </a:moveTo>
                <a:lnTo>
                  <a:pt x="4925828" y="0"/>
                </a:lnTo>
                <a:lnTo>
                  <a:pt x="4925828" y="4915025"/>
                </a:lnTo>
                <a:lnTo>
                  <a:pt x="0" y="4915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260221" y="4731758"/>
            <a:ext cx="1139764" cy="113976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558800" y="0"/>
                  </a:moveTo>
                  <a:lnTo>
                    <a:pt x="254000" y="0"/>
                  </a:lnTo>
                  <a:lnTo>
                    <a:pt x="254000" y="254000"/>
                  </a:lnTo>
                  <a:lnTo>
                    <a:pt x="0" y="254000"/>
                  </a:lnTo>
                  <a:lnTo>
                    <a:pt x="0" y="558800"/>
                  </a:lnTo>
                  <a:lnTo>
                    <a:pt x="254000" y="558800"/>
                  </a:lnTo>
                  <a:lnTo>
                    <a:pt x="254000" y="812800"/>
                  </a:lnTo>
                  <a:lnTo>
                    <a:pt x="558800" y="812800"/>
                  </a:lnTo>
                  <a:lnTo>
                    <a:pt x="558800" y="558800"/>
                  </a:lnTo>
                  <a:lnTo>
                    <a:pt x="812800" y="558800"/>
                  </a:lnTo>
                  <a:lnTo>
                    <a:pt x="812800" y="254000"/>
                  </a:lnTo>
                  <a:lnTo>
                    <a:pt x="558800" y="254000"/>
                  </a:lnTo>
                  <a:lnTo>
                    <a:pt x="558800" y="0"/>
                  </a:lnTo>
                  <a:close/>
                </a:path>
              </a:pathLst>
            </a:custGeom>
            <a:solidFill>
              <a:srgbClr val="2F7AF4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0500" y="76200"/>
              <a:ext cx="431800" cy="546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529221" y="220198"/>
            <a:ext cx="3196986" cy="88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3999" spc="-279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Method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4054" y="1475710"/>
            <a:ext cx="3527001" cy="88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5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Gothic A1 Bold"/>
                <a:ea typeface="Gothic A1 Bold"/>
                <a:cs typeface="Gothic A1 Bold"/>
                <a:sym typeface="Gothic A1 Bold"/>
              </a:rPr>
              <a:t>Retriver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16174" y="7921770"/>
            <a:ext cx="6755941" cy="193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sparse retriver: 텍스트 데이터를 벡터로 변환하여 저장, 질의 벡터와의 유사성을 기반으로 문서 검색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851067" y="7921770"/>
            <a:ext cx="6755941" cy="1937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7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dense retriver: 텍스트 데이터를 임베딩 벡터로 변환하여 저장, 질의 벡터와의 유사성을 기반으로 관련 문서 검색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8575"/>
            <a:ext cx="18288000" cy="1563077"/>
            <a:chOff x="0" y="0"/>
            <a:chExt cx="4816593" cy="411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11675"/>
            </a:xfrm>
            <a:custGeom>
              <a:avLst/>
              <a:gdLst/>
              <a:ahLst/>
              <a:cxnLst/>
              <a:rect l="l" t="t" r="r" b="b"/>
              <a:pathLst>
                <a:path w="4816592" h="411675">
                  <a:moveTo>
                    <a:pt x="0" y="0"/>
                  </a:moveTo>
                  <a:lnTo>
                    <a:pt x="4816592" y="0"/>
                  </a:lnTo>
                  <a:lnTo>
                    <a:pt x="4816592" y="411675"/>
                  </a:lnTo>
                  <a:lnTo>
                    <a:pt x="0" y="411675"/>
                  </a:lnTo>
                  <a:close/>
                </a:path>
              </a:pathLst>
            </a:custGeom>
            <a:solidFill>
              <a:srgbClr val="5271FF"/>
            </a:solidFill>
            <a:ln w="9525" cap="sq">
              <a:solidFill>
                <a:srgbClr val="5271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816593" cy="525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4054" y="321794"/>
            <a:ext cx="824240" cy="824240"/>
            <a:chOff x="0" y="0"/>
            <a:chExt cx="217084" cy="2170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084" cy="217084"/>
            </a:xfrm>
            <a:custGeom>
              <a:avLst/>
              <a:gdLst/>
              <a:ahLst/>
              <a:cxnLst/>
              <a:rect l="l" t="t" r="r" b="b"/>
              <a:pathLst>
                <a:path w="217084" h="217084">
                  <a:moveTo>
                    <a:pt x="0" y="0"/>
                  </a:moveTo>
                  <a:lnTo>
                    <a:pt x="217084" y="0"/>
                  </a:lnTo>
                  <a:lnTo>
                    <a:pt x="217084" y="217084"/>
                  </a:lnTo>
                  <a:lnTo>
                    <a:pt x="0" y="217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17084" cy="37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84"/>
                </a:lnSpc>
                <a:spcBef>
                  <a:spcPct val="0"/>
                </a:spcBef>
              </a:pPr>
              <a:r>
                <a:rPr lang="en-US" sz="3600" u="none" strike="noStrike" spc="234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04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285444" y="525649"/>
            <a:ext cx="0" cy="47367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3534468" y="3382336"/>
            <a:ext cx="11219065" cy="4777967"/>
          </a:xfrm>
          <a:custGeom>
            <a:avLst/>
            <a:gdLst/>
            <a:ahLst/>
            <a:cxnLst/>
            <a:rect l="l" t="t" r="r" b="b"/>
            <a:pathLst>
              <a:path w="11219065" h="4777967">
                <a:moveTo>
                  <a:pt x="0" y="0"/>
                </a:moveTo>
                <a:lnTo>
                  <a:pt x="11219064" y="0"/>
                </a:lnTo>
                <a:lnTo>
                  <a:pt x="11219064" y="4777967"/>
                </a:lnTo>
                <a:lnTo>
                  <a:pt x="0" y="47779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88" t="-4439" r="-5251" b="-838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529221" y="220198"/>
            <a:ext cx="3196986" cy="88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3999" spc="-279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Method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05840" y="2128389"/>
            <a:ext cx="11687745" cy="88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3999" spc="-343">
                <a:solidFill>
                  <a:srgbClr val="1C1D1A"/>
                </a:solidFill>
                <a:latin typeface="Gothic A1 Bold"/>
                <a:ea typeface="Gothic A1 Bold"/>
                <a:cs typeface="Gothic A1 Bold"/>
                <a:sym typeface="Gothic A1 Bold"/>
              </a:rPr>
              <a:t>rag chain 결합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6174" y="8282045"/>
            <a:ext cx="17155732" cy="1515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915"/>
              </a:lnSpc>
              <a:spcBef>
                <a:spcPct val="0"/>
              </a:spcBef>
            </a:pPr>
            <a:r>
              <a:rPr lang="en-US" sz="3500" spc="-301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retriver 와 불러온 LLM, template  설정한 prompt , 채팅 메시지를 문자열로 변환하는 출력 구문 분석기 를 chain 형태로 결합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8575"/>
            <a:ext cx="18288000" cy="1563077"/>
            <a:chOff x="0" y="0"/>
            <a:chExt cx="4816593" cy="411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11675"/>
            </a:xfrm>
            <a:custGeom>
              <a:avLst/>
              <a:gdLst/>
              <a:ahLst/>
              <a:cxnLst/>
              <a:rect l="l" t="t" r="r" b="b"/>
              <a:pathLst>
                <a:path w="4816592" h="411675">
                  <a:moveTo>
                    <a:pt x="0" y="0"/>
                  </a:moveTo>
                  <a:lnTo>
                    <a:pt x="4816592" y="0"/>
                  </a:lnTo>
                  <a:lnTo>
                    <a:pt x="4816592" y="411675"/>
                  </a:lnTo>
                  <a:lnTo>
                    <a:pt x="0" y="411675"/>
                  </a:lnTo>
                  <a:close/>
                </a:path>
              </a:pathLst>
            </a:custGeom>
            <a:solidFill>
              <a:srgbClr val="5271FF"/>
            </a:solidFill>
            <a:ln w="9525" cap="sq">
              <a:solidFill>
                <a:srgbClr val="5271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816593" cy="525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4054" y="321794"/>
            <a:ext cx="824240" cy="824240"/>
            <a:chOff x="0" y="0"/>
            <a:chExt cx="217084" cy="2170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084" cy="217084"/>
            </a:xfrm>
            <a:custGeom>
              <a:avLst/>
              <a:gdLst/>
              <a:ahLst/>
              <a:cxnLst/>
              <a:rect l="l" t="t" r="r" b="b"/>
              <a:pathLst>
                <a:path w="217084" h="217084">
                  <a:moveTo>
                    <a:pt x="0" y="0"/>
                  </a:moveTo>
                  <a:lnTo>
                    <a:pt x="217084" y="0"/>
                  </a:lnTo>
                  <a:lnTo>
                    <a:pt x="217084" y="217084"/>
                  </a:lnTo>
                  <a:lnTo>
                    <a:pt x="0" y="217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17084" cy="37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84"/>
                </a:lnSpc>
                <a:spcBef>
                  <a:spcPct val="0"/>
                </a:spcBef>
              </a:pPr>
              <a:r>
                <a:rPr lang="en-US" sz="3600" u="none" strike="noStrike" spc="234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04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285444" y="525649"/>
            <a:ext cx="0" cy="47367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228294" y="3244675"/>
            <a:ext cx="8098015" cy="1484361"/>
          </a:xfrm>
          <a:custGeom>
            <a:avLst/>
            <a:gdLst/>
            <a:ahLst/>
            <a:cxnLst/>
            <a:rect l="l" t="t" r="r" b="b"/>
            <a:pathLst>
              <a:path w="8098015" h="1484361">
                <a:moveTo>
                  <a:pt x="0" y="0"/>
                </a:moveTo>
                <a:lnTo>
                  <a:pt x="8098015" y="0"/>
                </a:lnTo>
                <a:lnTo>
                  <a:pt x="8098015" y="1484361"/>
                </a:lnTo>
                <a:lnTo>
                  <a:pt x="0" y="1484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1028700" y="5143500"/>
            <a:ext cx="9057935" cy="3710372"/>
          </a:xfrm>
          <a:custGeom>
            <a:avLst/>
            <a:gdLst/>
            <a:ahLst/>
            <a:cxnLst/>
            <a:rect l="l" t="t" r="r" b="b"/>
            <a:pathLst>
              <a:path w="9057935" h="3710372">
                <a:moveTo>
                  <a:pt x="0" y="0"/>
                </a:moveTo>
                <a:lnTo>
                  <a:pt x="9057935" y="0"/>
                </a:lnTo>
                <a:lnTo>
                  <a:pt x="9057935" y="3710372"/>
                </a:lnTo>
                <a:lnTo>
                  <a:pt x="0" y="3710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529221" y="220198"/>
            <a:ext cx="3196986" cy="88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3999" spc="-279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Method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4971" y="2968450"/>
            <a:ext cx="6974329" cy="3372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69"/>
              </a:lnSpc>
              <a:spcBef>
                <a:spcPct val="0"/>
              </a:spcBef>
            </a:pPr>
            <a:r>
              <a:rPr lang="en-US" sz="3946" spc="-339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배포를 위해서 LangChain 체인을 REST API로 배포하기 위한 라이브러리인  Langserve 와 Fast API를 이용해 server 구축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2024293"/>
            <a:ext cx="9142668" cy="868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69"/>
              </a:lnSpc>
              <a:spcBef>
                <a:spcPct val="0"/>
              </a:spcBef>
            </a:pPr>
            <a:r>
              <a:rPr lang="en-US" sz="3946" spc="-339">
                <a:solidFill>
                  <a:srgbClr val="1C1D1A"/>
                </a:solidFill>
                <a:latin typeface="Gothic A1 Bold"/>
                <a:ea typeface="Gothic A1 Bold"/>
                <a:cs typeface="Gothic A1 Bold"/>
                <a:sym typeface="Gothic A1 Bold"/>
              </a:rPr>
              <a:t>배포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8575"/>
            <a:ext cx="18288000" cy="1563077"/>
            <a:chOff x="0" y="0"/>
            <a:chExt cx="4816593" cy="411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11675"/>
            </a:xfrm>
            <a:custGeom>
              <a:avLst/>
              <a:gdLst/>
              <a:ahLst/>
              <a:cxnLst/>
              <a:rect l="l" t="t" r="r" b="b"/>
              <a:pathLst>
                <a:path w="4816592" h="411675">
                  <a:moveTo>
                    <a:pt x="0" y="0"/>
                  </a:moveTo>
                  <a:lnTo>
                    <a:pt x="4816592" y="0"/>
                  </a:lnTo>
                  <a:lnTo>
                    <a:pt x="4816592" y="411675"/>
                  </a:lnTo>
                  <a:lnTo>
                    <a:pt x="0" y="411675"/>
                  </a:lnTo>
                  <a:close/>
                </a:path>
              </a:pathLst>
            </a:custGeom>
            <a:solidFill>
              <a:srgbClr val="5271FF"/>
            </a:solidFill>
            <a:ln w="9525" cap="sq">
              <a:solidFill>
                <a:srgbClr val="5271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816593" cy="525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4054" y="321794"/>
            <a:ext cx="824240" cy="824240"/>
            <a:chOff x="0" y="0"/>
            <a:chExt cx="217084" cy="2170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084" cy="217084"/>
            </a:xfrm>
            <a:custGeom>
              <a:avLst/>
              <a:gdLst/>
              <a:ahLst/>
              <a:cxnLst/>
              <a:rect l="l" t="t" r="r" b="b"/>
              <a:pathLst>
                <a:path w="217084" h="217084">
                  <a:moveTo>
                    <a:pt x="0" y="0"/>
                  </a:moveTo>
                  <a:lnTo>
                    <a:pt x="217084" y="0"/>
                  </a:lnTo>
                  <a:lnTo>
                    <a:pt x="217084" y="217084"/>
                  </a:lnTo>
                  <a:lnTo>
                    <a:pt x="0" y="217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17084" cy="37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84"/>
                </a:lnSpc>
                <a:spcBef>
                  <a:spcPct val="0"/>
                </a:spcBef>
              </a:pPr>
              <a:r>
                <a:rPr lang="en-US" sz="3600" u="none" strike="noStrike" spc="234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05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285444" y="525649"/>
            <a:ext cx="0" cy="47367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9" name="Picture 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4080638" y="2057222"/>
            <a:ext cx="10126725" cy="734249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529221" y="220198"/>
            <a:ext cx="3196986" cy="88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3999" spc="-279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Demo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8575"/>
            <a:ext cx="18288000" cy="1563077"/>
            <a:chOff x="0" y="0"/>
            <a:chExt cx="4816593" cy="411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11675"/>
            </a:xfrm>
            <a:custGeom>
              <a:avLst/>
              <a:gdLst/>
              <a:ahLst/>
              <a:cxnLst/>
              <a:rect l="l" t="t" r="r" b="b"/>
              <a:pathLst>
                <a:path w="4816592" h="411675">
                  <a:moveTo>
                    <a:pt x="0" y="0"/>
                  </a:moveTo>
                  <a:lnTo>
                    <a:pt x="4816592" y="0"/>
                  </a:lnTo>
                  <a:lnTo>
                    <a:pt x="4816592" y="411675"/>
                  </a:lnTo>
                  <a:lnTo>
                    <a:pt x="0" y="411675"/>
                  </a:lnTo>
                  <a:close/>
                </a:path>
              </a:pathLst>
            </a:custGeom>
            <a:solidFill>
              <a:srgbClr val="5271FF"/>
            </a:solidFill>
            <a:ln w="9525" cap="sq">
              <a:solidFill>
                <a:srgbClr val="5271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816593" cy="525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3104" y="321794"/>
            <a:ext cx="824240" cy="824240"/>
            <a:chOff x="0" y="0"/>
            <a:chExt cx="217084" cy="2170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084" cy="217084"/>
            </a:xfrm>
            <a:custGeom>
              <a:avLst/>
              <a:gdLst/>
              <a:ahLst/>
              <a:cxnLst/>
              <a:rect l="l" t="t" r="r" b="b"/>
              <a:pathLst>
                <a:path w="217084" h="217084">
                  <a:moveTo>
                    <a:pt x="0" y="0"/>
                  </a:moveTo>
                  <a:lnTo>
                    <a:pt x="217084" y="0"/>
                  </a:lnTo>
                  <a:lnTo>
                    <a:pt x="217084" y="217084"/>
                  </a:lnTo>
                  <a:lnTo>
                    <a:pt x="0" y="217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17084" cy="37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84"/>
                </a:lnSpc>
                <a:spcBef>
                  <a:spcPct val="0"/>
                </a:spcBef>
              </a:pPr>
              <a:r>
                <a:rPr lang="en-US" sz="3600" u="none" strike="noStrike" spc="234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06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285444" y="525649"/>
            <a:ext cx="0" cy="47367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Box 9"/>
          <p:cNvSpPr txBox="1"/>
          <p:nvPr/>
        </p:nvSpPr>
        <p:spPr>
          <a:xfrm>
            <a:off x="1529221" y="220198"/>
            <a:ext cx="6460671" cy="88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3999" spc="-279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Future work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5224" y="1909685"/>
            <a:ext cx="11687745" cy="88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3999" spc="-343">
                <a:solidFill>
                  <a:srgbClr val="1C1D1A"/>
                </a:solidFill>
                <a:latin typeface="Gothic A1 Bold"/>
                <a:ea typeface="Gothic A1 Bold"/>
                <a:cs typeface="Gothic A1 Bold"/>
                <a:sym typeface="Gothic A1 Bold"/>
              </a:rPr>
              <a:t>Future work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803687"/>
            <a:ext cx="16230600" cy="9457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6759"/>
              </a:lnSpc>
              <a:buFont typeface="Arial"/>
              <a:buChar char="•"/>
            </a:pPr>
            <a:r>
              <a:rPr lang="en-US" sz="3999" spc="-343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LLama 3  모델과  chemLLM 모델 비교시에  chemLLM이 더 좋은 성능을 보임</a:t>
            </a:r>
          </a:p>
          <a:p>
            <a:pPr marL="863599" lvl="1" indent="-431800" algn="l">
              <a:lnSpc>
                <a:spcPts val="6759"/>
              </a:lnSpc>
              <a:buFont typeface="Arial"/>
              <a:buChar char="•"/>
            </a:pPr>
            <a:r>
              <a:rPr lang="en-US" sz="3999" spc="-343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 데이터 양이 많으므로 효율적인 처리를 위해 문서와 쿼리를 여러 개의 벡터로 표현하는 multi-vector  사용</a:t>
            </a:r>
          </a:p>
          <a:p>
            <a:pPr marL="863599" lvl="1" indent="-431800" algn="l">
              <a:lnSpc>
                <a:spcPts val="6759"/>
              </a:lnSpc>
              <a:buFont typeface="Arial"/>
              <a:buChar char="•"/>
            </a:pPr>
            <a:r>
              <a:rPr lang="en-US" sz="3999" spc="-343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RAG 의 성능 향상을 위해   검색된 문서들의 순위를 다시 매겨, 가장 관련성이 높은 문서를 선별하여  모델에 제공하는 reranker </a:t>
            </a:r>
          </a:p>
          <a:p>
            <a:pPr marL="863599" lvl="1" indent="-431800" algn="l">
              <a:lnSpc>
                <a:spcPts val="6759"/>
              </a:lnSpc>
              <a:buFont typeface="Arial"/>
              <a:buChar char="•"/>
            </a:pPr>
            <a:r>
              <a:rPr lang="en-US" sz="3999" spc="-343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OQMD 의 Phase diagram creation, Structure  Visualize 과 같은 기능의 개발 가능성</a:t>
            </a:r>
          </a:p>
          <a:p>
            <a:pPr algn="l">
              <a:lnSpc>
                <a:spcPts val="6759"/>
              </a:lnSpc>
            </a:pPr>
            <a:endParaRPr lang="en-US" sz="3999" spc="-343">
              <a:solidFill>
                <a:srgbClr val="1C1D1A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algn="l">
              <a:lnSpc>
                <a:spcPts val="6759"/>
              </a:lnSpc>
            </a:pPr>
            <a:endParaRPr lang="en-US" sz="3999" spc="-343">
              <a:solidFill>
                <a:srgbClr val="1C1D1A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algn="l">
              <a:lnSpc>
                <a:spcPts val="6759"/>
              </a:lnSpc>
            </a:pPr>
            <a:endParaRPr lang="en-US" sz="3999" spc="-343">
              <a:solidFill>
                <a:srgbClr val="1C1D1A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algn="l">
              <a:lnSpc>
                <a:spcPts val="6759"/>
              </a:lnSpc>
            </a:pPr>
            <a:endParaRPr lang="en-US" sz="3999" spc="-343">
              <a:solidFill>
                <a:srgbClr val="1C1D1A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endParaRPr lang="en-US" sz="3999" spc="-343">
              <a:solidFill>
                <a:srgbClr val="1C1D1A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148262"/>
            <a:ext cx="18288000" cy="0"/>
          </a:xfrm>
          <a:prstGeom prst="line">
            <a:avLst/>
          </a:prstGeom>
          <a:ln w="9525" cap="flat">
            <a:solidFill>
              <a:srgbClr val="6174D8">
                <a:alpha val="6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1023938" y="-1116116"/>
            <a:ext cx="0" cy="11403116"/>
          </a:xfrm>
          <a:prstGeom prst="line">
            <a:avLst/>
          </a:prstGeom>
          <a:ln w="9525" cap="flat">
            <a:solidFill>
              <a:srgbClr val="6174D8">
                <a:alpha val="6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276726" y="2838502"/>
            <a:ext cx="6826294" cy="1733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006"/>
              </a:lnSpc>
            </a:pPr>
            <a:r>
              <a:rPr lang="en-US" sz="9380" spc="-656">
                <a:solidFill>
                  <a:srgbClr val="5271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감사합니다</a:t>
            </a:r>
          </a:p>
        </p:txBody>
      </p:sp>
      <p:sp>
        <p:nvSpPr>
          <p:cNvPr id="5" name="Freeform 5"/>
          <p:cNvSpPr/>
          <p:nvPr/>
        </p:nvSpPr>
        <p:spPr>
          <a:xfrm>
            <a:off x="12681374" y="2853842"/>
            <a:ext cx="1571767" cy="1437452"/>
          </a:xfrm>
          <a:custGeom>
            <a:avLst/>
            <a:gdLst/>
            <a:ahLst/>
            <a:cxnLst/>
            <a:rect l="l" t="t" r="r" b="b"/>
            <a:pathLst>
              <a:path w="1571767" h="1437452">
                <a:moveTo>
                  <a:pt x="0" y="0"/>
                </a:moveTo>
                <a:lnTo>
                  <a:pt x="1571767" y="0"/>
                </a:lnTo>
                <a:lnTo>
                  <a:pt x="1571767" y="1437452"/>
                </a:lnTo>
                <a:lnTo>
                  <a:pt x="0" y="1437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7426847" y="5695950"/>
            <a:ext cx="6826294" cy="1733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006"/>
              </a:lnSpc>
            </a:pPr>
            <a:r>
              <a:rPr lang="en-US" sz="9380" spc="-656">
                <a:solidFill>
                  <a:srgbClr val="5271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Q &amp; 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5971616"/>
            <a:ext cx="18288000" cy="0"/>
          </a:xfrm>
          <a:prstGeom prst="line">
            <a:avLst/>
          </a:prstGeom>
          <a:ln w="9525" cap="flat">
            <a:solidFill>
              <a:srgbClr val="6174D8">
                <a:alpha val="6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0" y="4235940"/>
            <a:ext cx="18288000" cy="0"/>
          </a:xfrm>
          <a:prstGeom prst="line">
            <a:avLst/>
          </a:prstGeom>
          <a:ln w="9525" cap="flat">
            <a:solidFill>
              <a:srgbClr val="6174D8">
                <a:alpha val="6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AutoShape 4"/>
          <p:cNvSpPr/>
          <p:nvPr/>
        </p:nvSpPr>
        <p:spPr>
          <a:xfrm>
            <a:off x="0" y="7707291"/>
            <a:ext cx="18288000" cy="0"/>
          </a:xfrm>
          <a:prstGeom prst="line">
            <a:avLst/>
          </a:prstGeom>
          <a:ln w="9525" cap="flat">
            <a:solidFill>
              <a:srgbClr val="6174D8">
                <a:alpha val="6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AutoShape 5"/>
          <p:cNvSpPr/>
          <p:nvPr/>
        </p:nvSpPr>
        <p:spPr>
          <a:xfrm>
            <a:off x="1023938" y="-1116116"/>
            <a:ext cx="0" cy="11403116"/>
          </a:xfrm>
          <a:prstGeom prst="line">
            <a:avLst/>
          </a:prstGeom>
          <a:ln w="9525" cap="flat">
            <a:solidFill>
              <a:srgbClr val="6174D8">
                <a:alpha val="64706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050455" y="935893"/>
            <a:ext cx="4867854" cy="122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61"/>
              </a:lnSpc>
            </a:pPr>
            <a:r>
              <a:rPr lang="en-US" sz="6688" spc="-468">
                <a:solidFill>
                  <a:srgbClr val="5271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목차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19101" y="4640324"/>
            <a:ext cx="4557625" cy="44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7"/>
              </a:lnSpc>
            </a:pPr>
            <a:r>
              <a:rPr lang="en-US" sz="2338" spc="14">
                <a:solidFill>
                  <a:srgbClr val="5271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19101" y="6308410"/>
            <a:ext cx="4557625" cy="44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7"/>
              </a:lnSpc>
            </a:pPr>
            <a:r>
              <a:rPr lang="en-US" sz="2338" spc="14">
                <a:solidFill>
                  <a:srgbClr val="5271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82445" y="5105737"/>
            <a:ext cx="2830937" cy="462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6"/>
              </a:lnSpc>
            </a:pPr>
            <a:r>
              <a:rPr lang="en-US" sz="2400" spc="14">
                <a:solidFill>
                  <a:srgbClr val="5271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프로젝트 개요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82445" y="6773822"/>
            <a:ext cx="2830937" cy="462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6"/>
              </a:lnSpc>
            </a:pPr>
            <a:r>
              <a:rPr lang="en-US" sz="2400" spc="14">
                <a:solidFill>
                  <a:srgbClr val="5271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Method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781653" y="5105737"/>
            <a:ext cx="2830937" cy="462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6"/>
              </a:lnSpc>
            </a:pPr>
            <a:r>
              <a:rPr lang="en-US" sz="2400" spc="14">
                <a:solidFill>
                  <a:srgbClr val="5271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데이터 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81653" y="6773822"/>
            <a:ext cx="2830937" cy="462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6"/>
              </a:lnSpc>
            </a:pPr>
            <a:r>
              <a:rPr lang="en-US" sz="2400" spc="14">
                <a:solidFill>
                  <a:srgbClr val="5271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Demo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18309" y="4604810"/>
            <a:ext cx="4557625" cy="44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7"/>
              </a:lnSpc>
            </a:pPr>
            <a:r>
              <a:rPr lang="en-US" sz="2338" spc="14">
                <a:solidFill>
                  <a:srgbClr val="5271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18309" y="6272896"/>
            <a:ext cx="4557625" cy="44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7"/>
              </a:lnSpc>
            </a:pPr>
            <a:r>
              <a:rPr lang="en-US" sz="2338" spc="14">
                <a:solidFill>
                  <a:srgbClr val="5271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117517" y="4604810"/>
            <a:ext cx="4557625" cy="44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7"/>
              </a:lnSpc>
            </a:pPr>
            <a:r>
              <a:rPr lang="en-US" sz="2338" spc="14">
                <a:solidFill>
                  <a:srgbClr val="5271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117517" y="6272896"/>
            <a:ext cx="4557625" cy="446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7"/>
              </a:lnSpc>
            </a:pPr>
            <a:r>
              <a:rPr lang="en-US" sz="2338" spc="14">
                <a:solidFill>
                  <a:srgbClr val="5271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980861" y="5105737"/>
            <a:ext cx="2830937" cy="462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6"/>
              </a:lnSpc>
            </a:pPr>
            <a:r>
              <a:rPr lang="en-US" sz="2400" spc="14">
                <a:solidFill>
                  <a:srgbClr val="5271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키워드 소개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80861" y="6773822"/>
            <a:ext cx="2830937" cy="462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6"/>
              </a:lnSpc>
            </a:pPr>
            <a:r>
              <a:rPr lang="en-US" sz="2400" spc="14">
                <a:solidFill>
                  <a:srgbClr val="5271FF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Future work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681340" y="4569288"/>
            <a:ext cx="0" cy="2464444"/>
          </a:xfrm>
          <a:prstGeom prst="line">
            <a:avLst/>
          </a:prstGeom>
          <a:ln w="38100" cap="flat">
            <a:solidFill>
              <a:srgbClr val="1C1D1A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620117" y="3472343"/>
            <a:ext cx="8112661" cy="1444896"/>
            <a:chOff x="0" y="0"/>
            <a:chExt cx="2136668" cy="38054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36668" cy="380549"/>
            </a:xfrm>
            <a:custGeom>
              <a:avLst/>
              <a:gdLst/>
              <a:ahLst/>
              <a:cxnLst/>
              <a:rect l="l" t="t" r="r" b="b"/>
              <a:pathLst>
                <a:path w="2136668" h="380549">
                  <a:moveTo>
                    <a:pt x="0" y="0"/>
                  </a:moveTo>
                  <a:lnTo>
                    <a:pt x="2136668" y="0"/>
                  </a:lnTo>
                  <a:lnTo>
                    <a:pt x="2136668" y="380549"/>
                  </a:lnTo>
                  <a:lnTo>
                    <a:pt x="0" y="380549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14300"/>
              <a:ext cx="2136668" cy="494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03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20117" y="5238750"/>
            <a:ext cx="8112661" cy="1444896"/>
            <a:chOff x="0" y="0"/>
            <a:chExt cx="2136668" cy="3805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36668" cy="380549"/>
            </a:xfrm>
            <a:custGeom>
              <a:avLst/>
              <a:gdLst/>
              <a:ahLst/>
              <a:cxnLst/>
              <a:rect l="l" t="t" r="r" b="b"/>
              <a:pathLst>
                <a:path w="2136668" h="380549">
                  <a:moveTo>
                    <a:pt x="0" y="0"/>
                  </a:moveTo>
                  <a:lnTo>
                    <a:pt x="2136668" y="0"/>
                  </a:lnTo>
                  <a:lnTo>
                    <a:pt x="2136668" y="380549"/>
                  </a:lnTo>
                  <a:lnTo>
                    <a:pt x="0" y="380549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114300"/>
              <a:ext cx="2136668" cy="494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0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989243" y="3946181"/>
            <a:ext cx="429510" cy="427064"/>
          </a:xfrm>
          <a:custGeom>
            <a:avLst/>
            <a:gdLst/>
            <a:ahLst/>
            <a:cxnLst/>
            <a:rect l="l" t="t" r="r" b="b"/>
            <a:pathLst>
              <a:path w="429510" h="427064">
                <a:moveTo>
                  <a:pt x="0" y="0"/>
                </a:moveTo>
                <a:lnTo>
                  <a:pt x="429509" y="0"/>
                </a:lnTo>
                <a:lnTo>
                  <a:pt x="429509" y="427063"/>
                </a:lnTo>
                <a:lnTo>
                  <a:pt x="0" y="427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8989243" y="5712587"/>
            <a:ext cx="429510" cy="427064"/>
          </a:xfrm>
          <a:custGeom>
            <a:avLst/>
            <a:gdLst/>
            <a:ahLst/>
            <a:cxnLst/>
            <a:rect l="l" t="t" r="r" b="b"/>
            <a:pathLst>
              <a:path w="429510" h="427064">
                <a:moveTo>
                  <a:pt x="0" y="0"/>
                </a:moveTo>
                <a:lnTo>
                  <a:pt x="429509" y="0"/>
                </a:lnTo>
                <a:lnTo>
                  <a:pt x="429509" y="427064"/>
                </a:lnTo>
                <a:lnTo>
                  <a:pt x="0" y="427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620117" y="7005157"/>
            <a:ext cx="8112661" cy="1444896"/>
            <a:chOff x="0" y="0"/>
            <a:chExt cx="2136668" cy="3805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36668" cy="380549"/>
            </a:xfrm>
            <a:custGeom>
              <a:avLst/>
              <a:gdLst/>
              <a:ahLst/>
              <a:cxnLst/>
              <a:rect l="l" t="t" r="r" b="b"/>
              <a:pathLst>
                <a:path w="2136668" h="380549">
                  <a:moveTo>
                    <a:pt x="0" y="0"/>
                  </a:moveTo>
                  <a:lnTo>
                    <a:pt x="2136668" y="0"/>
                  </a:lnTo>
                  <a:lnTo>
                    <a:pt x="2136668" y="380549"/>
                  </a:lnTo>
                  <a:lnTo>
                    <a:pt x="0" y="380549"/>
                  </a:lnTo>
                  <a:close/>
                </a:path>
              </a:pathLst>
            </a:custGeom>
            <a:solidFill>
              <a:srgbClr val="FFFFFF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114300"/>
              <a:ext cx="2136668" cy="4948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703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989243" y="7478994"/>
            <a:ext cx="429510" cy="427064"/>
          </a:xfrm>
          <a:custGeom>
            <a:avLst/>
            <a:gdLst/>
            <a:ahLst/>
            <a:cxnLst/>
            <a:rect l="l" t="t" r="r" b="b"/>
            <a:pathLst>
              <a:path w="429510" h="427064">
                <a:moveTo>
                  <a:pt x="0" y="0"/>
                </a:moveTo>
                <a:lnTo>
                  <a:pt x="429509" y="0"/>
                </a:lnTo>
                <a:lnTo>
                  <a:pt x="429509" y="427064"/>
                </a:lnTo>
                <a:lnTo>
                  <a:pt x="0" y="427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5" name="Group 15"/>
          <p:cNvGrpSpPr/>
          <p:nvPr/>
        </p:nvGrpSpPr>
        <p:grpSpPr>
          <a:xfrm>
            <a:off x="0" y="-28575"/>
            <a:ext cx="18288000" cy="1563077"/>
            <a:chOff x="0" y="0"/>
            <a:chExt cx="4816593" cy="4116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816592" cy="411675"/>
            </a:xfrm>
            <a:custGeom>
              <a:avLst/>
              <a:gdLst/>
              <a:ahLst/>
              <a:cxnLst/>
              <a:rect l="l" t="t" r="r" b="b"/>
              <a:pathLst>
                <a:path w="4816592" h="411675">
                  <a:moveTo>
                    <a:pt x="0" y="0"/>
                  </a:moveTo>
                  <a:lnTo>
                    <a:pt x="4816592" y="0"/>
                  </a:lnTo>
                  <a:lnTo>
                    <a:pt x="4816592" y="411675"/>
                  </a:lnTo>
                  <a:lnTo>
                    <a:pt x="0" y="411675"/>
                  </a:lnTo>
                  <a:close/>
                </a:path>
              </a:pathLst>
            </a:custGeom>
            <a:solidFill>
              <a:srgbClr val="5271FF"/>
            </a:solidFill>
            <a:ln w="9525" cap="sq">
              <a:solidFill>
                <a:srgbClr val="5271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14300"/>
              <a:ext cx="4816593" cy="525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404054" y="321794"/>
            <a:ext cx="824240" cy="824240"/>
            <a:chOff x="0" y="0"/>
            <a:chExt cx="217084" cy="21708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7084" cy="217084"/>
            </a:xfrm>
            <a:custGeom>
              <a:avLst/>
              <a:gdLst/>
              <a:ahLst/>
              <a:cxnLst/>
              <a:rect l="l" t="t" r="r" b="b"/>
              <a:pathLst>
                <a:path w="217084" h="217084">
                  <a:moveTo>
                    <a:pt x="0" y="0"/>
                  </a:moveTo>
                  <a:lnTo>
                    <a:pt x="217084" y="0"/>
                  </a:lnTo>
                  <a:lnTo>
                    <a:pt x="217084" y="217084"/>
                  </a:lnTo>
                  <a:lnTo>
                    <a:pt x="0" y="217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161925"/>
              <a:ext cx="217084" cy="37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84"/>
                </a:lnSpc>
                <a:spcBef>
                  <a:spcPct val="0"/>
                </a:spcBef>
              </a:pPr>
              <a:r>
                <a:rPr lang="en-US" sz="3600" u="none" strike="noStrike" spc="234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01</a:t>
              </a: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285444" y="525649"/>
            <a:ext cx="0" cy="47367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Freeform 22"/>
          <p:cNvSpPr/>
          <p:nvPr/>
        </p:nvSpPr>
        <p:spPr>
          <a:xfrm>
            <a:off x="816174" y="3671294"/>
            <a:ext cx="7235825" cy="4509651"/>
          </a:xfrm>
          <a:custGeom>
            <a:avLst/>
            <a:gdLst/>
            <a:ahLst/>
            <a:cxnLst/>
            <a:rect l="l" t="t" r="r" b="b"/>
            <a:pathLst>
              <a:path w="7235825" h="4509651">
                <a:moveTo>
                  <a:pt x="0" y="0"/>
                </a:moveTo>
                <a:lnTo>
                  <a:pt x="7235825" y="0"/>
                </a:lnTo>
                <a:lnTo>
                  <a:pt x="7235825" y="4509651"/>
                </a:lnTo>
                <a:lnTo>
                  <a:pt x="0" y="450965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8688734" y="2427124"/>
            <a:ext cx="6869596" cy="88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3999" spc="-319">
                <a:solidFill>
                  <a:srgbClr val="1C1D1A"/>
                </a:solidFill>
                <a:latin typeface="Gothic A1 Bold"/>
                <a:ea typeface="Gothic A1 Bold"/>
                <a:cs typeface="Gothic A1 Bold"/>
                <a:sym typeface="Gothic A1 Bold"/>
              </a:rPr>
              <a:t>LLM을 이용한 재료 조성 DB 검색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432488" y="3578351"/>
            <a:ext cx="6497704" cy="1565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399" spc="-206">
                <a:solidFill>
                  <a:srgbClr val="1C1D1A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재료 과학 분야는 빠르게 진화하고 있으며 방대한 탐사에 대한 필요성이 증가하고 있습니다</a:t>
            </a:r>
          </a:p>
          <a:p>
            <a:pPr marL="0" lvl="0" indent="0" algn="l">
              <a:lnSpc>
                <a:spcPts val="4055"/>
              </a:lnSpc>
              <a:spcBef>
                <a:spcPct val="0"/>
              </a:spcBef>
            </a:pPr>
            <a:endParaRPr lang="en-US" sz="2399" spc="-206">
              <a:solidFill>
                <a:srgbClr val="1C1D1A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9432488" y="5133975"/>
            <a:ext cx="8171096" cy="2079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r>
              <a:rPr lang="en-US" sz="2399" spc="-206">
                <a:solidFill>
                  <a:srgbClr val="1C1D1A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원하는 특성을 가진 새로운 재료를 발견하기 위한 구성 공간, </a:t>
            </a:r>
          </a:p>
          <a:p>
            <a:pPr algn="l">
              <a:lnSpc>
                <a:spcPts val="4055"/>
              </a:lnSpc>
            </a:pPr>
            <a:r>
              <a:rPr lang="en-US" sz="2399" spc="-206">
                <a:solidFill>
                  <a:srgbClr val="1C1D1A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전통적인 Materials Project와 같은 데이터베이스를 검색하는</a:t>
            </a:r>
          </a:p>
          <a:p>
            <a:pPr algn="l">
              <a:lnSpc>
                <a:spcPts val="4055"/>
              </a:lnSpc>
            </a:pPr>
            <a:r>
              <a:rPr lang="en-US" sz="2399" spc="-206">
                <a:solidFill>
                  <a:srgbClr val="1C1D1A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 방법은 시간이 많이 걸립니다</a:t>
            </a:r>
          </a:p>
          <a:p>
            <a:pPr marL="0" lvl="0" indent="0" algn="l">
              <a:lnSpc>
                <a:spcPts val="4055"/>
              </a:lnSpc>
              <a:spcBef>
                <a:spcPct val="0"/>
              </a:spcBef>
            </a:pPr>
            <a:endParaRPr lang="en-US" sz="2399" spc="-206">
              <a:solidFill>
                <a:srgbClr val="1C1D1A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9432488" y="6859305"/>
            <a:ext cx="6497704" cy="1565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5"/>
              </a:lnSpc>
            </a:pPr>
            <a:endParaRPr/>
          </a:p>
          <a:p>
            <a:pPr algn="l">
              <a:lnSpc>
                <a:spcPts val="4055"/>
              </a:lnSpc>
            </a:pPr>
            <a:r>
              <a:rPr lang="en-US" sz="2399" spc="-206">
                <a:solidFill>
                  <a:srgbClr val="1C1D1A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구성 데이터베이스 내에서 검색 기능을 제공합니다.</a:t>
            </a:r>
          </a:p>
          <a:p>
            <a:pPr marL="0" lvl="0" indent="0" algn="l">
              <a:lnSpc>
                <a:spcPts val="4055"/>
              </a:lnSpc>
              <a:spcBef>
                <a:spcPct val="0"/>
              </a:spcBef>
            </a:pPr>
            <a:endParaRPr lang="en-US" sz="2399" spc="-206">
              <a:solidFill>
                <a:srgbClr val="1C1D1A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529221" y="220198"/>
            <a:ext cx="3196986" cy="88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3999" spc="-279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프로젝트 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8575"/>
            <a:ext cx="18288000" cy="1563077"/>
            <a:chOff x="0" y="0"/>
            <a:chExt cx="4816593" cy="411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11675"/>
            </a:xfrm>
            <a:custGeom>
              <a:avLst/>
              <a:gdLst/>
              <a:ahLst/>
              <a:cxnLst/>
              <a:rect l="l" t="t" r="r" b="b"/>
              <a:pathLst>
                <a:path w="4816592" h="411675">
                  <a:moveTo>
                    <a:pt x="0" y="0"/>
                  </a:moveTo>
                  <a:lnTo>
                    <a:pt x="4816592" y="0"/>
                  </a:lnTo>
                  <a:lnTo>
                    <a:pt x="4816592" y="411675"/>
                  </a:lnTo>
                  <a:lnTo>
                    <a:pt x="0" y="411675"/>
                  </a:lnTo>
                  <a:close/>
                </a:path>
              </a:pathLst>
            </a:custGeom>
            <a:solidFill>
              <a:srgbClr val="5271FF"/>
            </a:solidFill>
            <a:ln w="9525" cap="sq">
              <a:solidFill>
                <a:srgbClr val="5271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816593" cy="525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4054" y="321794"/>
            <a:ext cx="824240" cy="824240"/>
            <a:chOff x="0" y="0"/>
            <a:chExt cx="217084" cy="2170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084" cy="217084"/>
            </a:xfrm>
            <a:custGeom>
              <a:avLst/>
              <a:gdLst/>
              <a:ahLst/>
              <a:cxnLst/>
              <a:rect l="l" t="t" r="r" b="b"/>
              <a:pathLst>
                <a:path w="217084" h="217084">
                  <a:moveTo>
                    <a:pt x="0" y="0"/>
                  </a:moveTo>
                  <a:lnTo>
                    <a:pt x="217084" y="0"/>
                  </a:lnTo>
                  <a:lnTo>
                    <a:pt x="217084" y="217084"/>
                  </a:lnTo>
                  <a:lnTo>
                    <a:pt x="0" y="217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17084" cy="37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84"/>
                </a:lnSpc>
                <a:spcBef>
                  <a:spcPct val="0"/>
                </a:spcBef>
              </a:pPr>
              <a:r>
                <a:rPr lang="en-US" sz="3600" u="none" strike="noStrike" spc="234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02</a:t>
              </a:r>
            </a:p>
          </p:txBody>
        </p:sp>
      </p:grpSp>
      <p:sp>
        <p:nvSpPr>
          <p:cNvPr id="8" name="AutoShape 8"/>
          <p:cNvSpPr/>
          <p:nvPr/>
        </p:nvSpPr>
        <p:spPr>
          <a:xfrm flipH="1">
            <a:off x="8172145" y="5808381"/>
            <a:ext cx="0" cy="2647167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7760869" y="5314222"/>
            <a:ext cx="797610" cy="797610"/>
            <a:chOff x="0" y="0"/>
            <a:chExt cx="171190" cy="17119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1190" cy="171190"/>
            </a:xfrm>
            <a:custGeom>
              <a:avLst/>
              <a:gdLst/>
              <a:ahLst/>
              <a:cxnLst/>
              <a:rect l="l" t="t" r="r" b="b"/>
              <a:pathLst>
                <a:path w="171190" h="171190">
                  <a:moveTo>
                    <a:pt x="85595" y="0"/>
                  </a:moveTo>
                  <a:lnTo>
                    <a:pt x="85595" y="0"/>
                  </a:lnTo>
                  <a:cubicBezTo>
                    <a:pt x="132868" y="0"/>
                    <a:pt x="171190" y="38322"/>
                    <a:pt x="171190" y="85595"/>
                  </a:cubicBezTo>
                  <a:lnTo>
                    <a:pt x="171190" y="85595"/>
                  </a:lnTo>
                  <a:cubicBezTo>
                    <a:pt x="171190" y="132868"/>
                    <a:pt x="132868" y="171190"/>
                    <a:pt x="85595" y="171190"/>
                  </a:cubicBezTo>
                  <a:lnTo>
                    <a:pt x="85595" y="171190"/>
                  </a:lnTo>
                  <a:cubicBezTo>
                    <a:pt x="38322" y="171190"/>
                    <a:pt x="0" y="132868"/>
                    <a:pt x="0" y="85595"/>
                  </a:cubicBezTo>
                  <a:lnTo>
                    <a:pt x="0" y="85595"/>
                  </a:lnTo>
                  <a:cubicBezTo>
                    <a:pt x="0" y="38322"/>
                    <a:pt x="38322" y="0"/>
                    <a:pt x="85595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04775"/>
              <a:ext cx="171190" cy="275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60869" y="6637805"/>
            <a:ext cx="797610" cy="797610"/>
            <a:chOff x="0" y="0"/>
            <a:chExt cx="171190" cy="1711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1190" cy="171190"/>
            </a:xfrm>
            <a:custGeom>
              <a:avLst/>
              <a:gdLst/>
              <a:ahLst/>
              <a:cxnLst/>
              <a:rect l="l" t="t" r="r" b="b"/>
              <a:pathLst>
                <a:path w="171190" h="171190">
                  <a:moveTo>
                    <a:pt x="85595" y="0"/>
                  </a:moveTo>
                  <a:lnTo>
                    <a:pt x="85595" y="0"/>
                  </a:lnTo>
                  <a:cubicBezTo>
                    <a:pt x="132868" y="0"/>
                    <a:pt x="171190" y="38322"/>
                    <a:pt x="171190" y="85595"/>
                  </a:cubicBezTo>
                  <a:lnTo>
                    <a:pt x="171190" y="85595"/>
                  </a:lnTo>
                  <a:cubicBezTo>
                    <a:pt x="171190" y="132868"/>
                    <a:pt x="132868" y="171190"/>
                    <a:pt x="85595" y="171190"/>
                  </a:cubicBezTo>
                  <a:lnTo>
                    <a:pt x="85595" y="171190"/>
                  </a:lnTo>
                  <a:cubicBezTo>
                    <a:pt x="38322" y="171190"/>
                    <a:pt x="0" y="132868"/>
                    <a:pt x="0" y="85595"/>
                  </a:cubicBezTo>
                  <a:lnTo>
                    <a:pt x="0" y="85595"/>
                  </a:lnTo>
                  <a:cubicBezTo>
                    <a:pt x="0" y="38322"/>
                    <a:pt x="38322" y="0"/>
                    <a:pt x="85595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71190" cy="275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02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760869" y="7961388"/>
            <a:ext cx="797610" cy="797610"/>
            <a:chOff x="0" y="0"/>
            <a:chExt cx="171190" cy="17119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1190" cy="171190"/>
            </a:xfrm>
            <a:custGeom>
              <a:avLst/>
              <a:gdLst/>
              <a:ahLst/>
              <a:cxnLst/>
              <a:rect l="l" t="t" r="r" b="b"/>
              <a:pathLst>
                <a:path w="171190" h="171190">
                  <a:moveTo>
                    <a:pt x="85595" y="0"/>
                  </a:moveTo>
                  <a:lnTo>
                    <a:pt x="85595" y="0"/>
                  </a:lnTo>
                  <a:cubicBezTo>
                    <a:pt x="132868" y="0"/>
                    <a:pt x="171190" y="38322"/>
                    <a:pt x="171190" y="85595"/>
                  </a:cubicBezTo>
                  <a:lnTo>
                    <a:pt x="171190" y="85595"/>
                  </a:lnTo>
                  <a:cubicBezTo>
                    <a:pt x="171190" y="132868"/>
                    <a:pt x="132868" y="171190"/>
                    <a:pt x="85595" y="171190"/>
                  </a:cubicBezTo>
                  <a:lnTo>
                    <a:pt x="85595" y="171190"/>
                  </a:lnTo>
                  <a:cubicBezTo>
                    <a:pt x="38322" y="171190"/>
                    <a:pt x="0" y="132868"/>
                    <a:pt x="0" y="85595"/>
                  </a:cubicBezTo>
                  <a:lnTo>
                    <a:pt x="0" y="85595"/>
                  </a:lnTo>
                  <a:cubicBezTo>
                    <a:pt x="0" y="38322"/>
                    <a:pt x="38322" y="0"/>
                    <a:pt x="85595" y="0"/>
                  </a:cubicBezTo>
                  <a:close/>
                </a:path>
              </a:pathLst>
            </a:custGeom>
            <a:solidFill>
              <a:srgbClr val="5271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104775"/>
              <a:ext cx="171190" cy="275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8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03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1285444" y="525649"/>
            <a:ext cx="0" cy="47367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1028700" y="2304630"/>
            <a:ext cx="5835686" cy="2142791"/>
          </a:xfrm>
          <a:custGeom>
            <a:avLst/>
            <a:gdLst/>
            <a:ahLst/>
            <a:cxnLst/>
            <a:rect l="l" t="t" r="r" b="b"/>
            <a:pathLst>
              <a:path w="5835686" h="2142791">
                <a:moveTo>
                  <a:pt x="0" y="0"/>
                </a:moveTo>
                <a:lnTo>
                  <a:pt x="5835686" y="0"/>
                </a:lnTo>
                <a:lnTo>
                  <a:pt x="5835686" y="2142791"/>
                </a:lnTo>
                <a:lnTo>
                  <a:pt x="0" y="2142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0" name="Freeform 20"/>
          <p:cNvSpPr/>
          <p:nvPr/>
        </p:nvSpPr>
        <p:spPr>
          <a:xfrm>
            <a:off x="1228294" y="5265593"/>
            <a:ext cx="5636092" cy="894867"/>
          </a:xfrm>
          <a:custGeom>
            <a:avLst/>
            <a:gdLst/>
            <a:ahLst/>
            <a:cxnLst/>
            <a:rect l="l" t="t" r="r" b="b"/>
            <a:pathLst>
              <a:path w="5636092" h="894867">
                <a:moveTo>
                  <a:pt x="0" y="0"/>
                </a:moveTo>
                <a:lnTo>
                  <a:pt x="5636092" y="0"/>
                </a:lnTo>
                <a:lnTo>
                  <a:pt x="5636092" y="894867"/>
                </a:lnTo>
                <a:lnTo>
                  <a:pt x="0" y="8948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Freeform 21"/>
          <p:cNvSpPr/>
          <p:nvPr/>
        </p:nvSpPr>
        <p:spPr>
          <a:xfrm>
            <a:off x="1335149" y="6637805"/>
            <a:ext cx="5222789" cy="912720"/>
          </a:xfrm>
          <a:custGeom>
            <a:avLst/>
            <a:gdLst/>
            <a:ahLst/>
            <a:cxnLst/>
            <a:rect l="l" t="t" r="r" b="b"/>
            <a:pathLst>
              <a:path w="5222789" h="912720">
                <a:moveTo>
                  <a:pt x="0" y="0"/>
                </a:moveTo>
                <a:lnTo>
                  <a:pt x="5222788" y="0"/>
                </a:lnTo>
                <a:lnTo>
                  <a:pt x="5222788" y="912720"/>
                </a:lnTo>
                <a:lnTo>
                  <a:pt x="0" y="9127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7952912" y="2083102"/>
            <a:ext cx="9306388" cy="2338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84"/>
              </a:lnSpc>
              <a:spcBef>
                <a:spcPct val="0"/>
              </a:spcBef>
            </a:pPr>
            <a:r>
              <a:rPr lang="en-US" sz="3600" spc="-288">
                <a:solidFill>
                  <a:srgbClr val="1C1D1A"/>
                </a:solidFill>
                <a:latin typeface="Gothic A1 Bold"/>
                <a:ea typeface="Gothic A1 Bold"/>
                <a:cs typeface="Gothic A1 Bold"/>
                <a:sym typeface="Gothic A1 Bold"/>
              </a:rPr>
              <a:t>OQMD는 노스웨스턴 대학의 크리스 울버턴 그룹에서 만든 1,226,781개 물질의 열역학적 및 구조적 특성을 계산한 DFT 데이터베이스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674300" y="5249553"/>
            <a:ext cx="8585000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07"/>
              </a:lnSpc>
              <a:spcBef>
                <a:spcPct val="0"/>
              </a:spcBef>
            </a:pPr>
            <a:r>
              <a:rPr lang="en-US" sz="3199" spc="-275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OQMD 에서 RESTful API 지원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674300" y="6221778"/>
            <a:ext cx="8585000" cy="1401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07"/>
              </a:lnSpc>
              <a:spcBef>
                <a:spcPct val="0"/>
              </a:spcBef>
            </a:pPr>
            <a:r>
              <a:rPr lang="en-US" sz="3199" spc="-275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Python API Wrapper 인  qmpy-rester 사용해서 데이터를 나눠  가져옴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674300" y="7888261"/>
            <a:ext cx="8585000" cy="71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07"/>
              </a:lnSpc>
              <a:spcBef>
                <a:spcPct val="0"/>
              </a:spcBef>
            </a:pPr>
            <a:r>
              <a:rPr lang="en-US" sz="3199" spc="-275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oqmd 데이터를 json 포맷으로 download 하여 local에 저장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29221" y="220198"/>
            <a:ext cx="3196986" cy="88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3999" spc="-279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데이터 소개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8575"/>
            <a:ext cx="18288000" cy="1563077"/>
            <a:chOff x="0" y="0"/>
            <a:chExt cx="4816593" cy="411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11675"/>
            </a:xfrm>
            <a:custGeom>
              <a:avLst/>
              <a:gdLst/>
              <a:ahLst/>
              <a:cxnLst/>
              <a:rect l="l" t="t" r="r" b="b"/>
              <a:pathLst>
                <a:path w="4816592" h="411675">
                  <a:moveTo>
                    <a:pt x="0" y="0"/>
                  </a:moveTo>
                  <a:lnTo>
                    <a:pt x="4816592" y="0"/>
                  </a:lnTo>
                  <a:lnTo>
                    <a:pt x="4816592" y="411675"/>
                  </a:lnTo>
                  <a:lnTo>
                    <a:pt x="0" y="411675"/>
                  </a:lnTo>
                  <a:close/>
                </a:path>
              </a:pathLst>
            </a:custGeom>
            <a:solidFill>
              <a:srgbClr val="5271FF"/>
            </a:solidFill>
            <a:ln w="9525" cap="sq">
              <a:solidFill>
                <a:srgbClr val="5271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816593" cy="525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4054" y="321794"/>
            <a:ext cx="824240" cy="824240"/>
            <a:chOff x="0" y="0"/>
            <a:chExt cx="217084" cy="2170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084" cy="217084"/>
            </a:xfrm>
            <a:custGeom>
              <a:avLst/>
              <a:gdLst/>
              <a:ahLst/>
              <a:cxnLst/>
              <a:rect l="l" t="t" r="r" b="b"/>
              <a:pathLst>
                <a:path w="217084" h="217084">
                  <a:moveTo>
                    <a:pt x="0" y="0"/>
                  </a:moveTo>
                  <a:lnTo>
                    <a:pt x="217084" y="0"/>
                  </a:lnTo>
                  <a:lnTo>
                    <a:pt x="217084" y="217084"/>
                  </a:lnTo>
                  <a:lnTo>
                    <a:pt x="0" y="217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17084" cy="37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84"/>
                </a:lnSpc>
                <a:spcBef>
                  <a:spcPct val="0"/>
                </a:spcBef>
              </a:pPr>
              <a:r>
                <a:rPr lang="en-US" sz="3600" u="none" strike="noStrike" spc="234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03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285444" y="525649"/>
            <a:ext cx="0" cy="47367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1754111" y="2763527"/>
            <a:ext cx="3766864" cy="4759947"/>
          </a:xfrm>
          <a:custGeom>
            <a:avLst/>
            <a:gdLst/>
            <a:ahLst/>
            <a:cxnLst/>
            <a:rect l="l" t="t" r="r" b="b"/>
            <a:pathLst>
              <a:path w="3766864" h="4759947">
                <a:moveTo>
                  <a:pt x="0" y="0"/>
                </a:moveTo>
                <a:lnTo>
                  <a:pt x="3766864" y="0"/>
                </a:lnTo>
                <a:lnTo>
                  <a:pt x="3766864" y="4759946"/>
                </a:lnTo>
                <a:lnTo>
                  <a:pt x="0" y="4759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529221" y="220198"/>
            <a:ext cx="3196986" cy="88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3999" spc="-279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키워드 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487302"/>
            <a:ext cx="5196203" cy="884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3999" spc="-319">
                <a:solidFill>
                  <a:srgbClr val="1C1D1A"/>
                </a:solidFill>
                <a:latin typeface="Gothic A1 Bold"/>
                <a:ea typeface="Gothic A1 Bold"/>
                <a:cs typeface="Gothic A1 Bold"/>
                <a:sym typeface="Gothic A1 Bold"/>
              </a:rPr>
              <a:t>OLLAMA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3580196"/>
            <a:ext cx="9682921" cy="2575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9"/>
              </a:lnSpc>
            </a:pPr>
            <a:r>
              <a:rPr lang="en-US" sz="2999" spc="-257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오픈소스 LLM을 로컬  PC에서 쉽게 실행할 수 있게 해주는 도구</a:t>
            </a:r>
          </a:p>
          <a:p>
            <a:pPr marL="647694" lvl="1" indent="-323847" algn="l">
              <a:lnSpc>
                <a:spcPts val="5069"/>
              </a:lnSpc>
              <a:buFont typeface="Arial"/>
              <a:buChar char="•"/>
            </a:pPr>
            <a:r>
              <a:rPr lang="en-US" sz="2999" spc="-257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 Mistral, Llama 3 등 다양한 오픈소스 LLM을 지원</a:t>
            </a:r>
          </a:p>
          <a:p>
            <a:pPr marL="647694" lvl="1" indent="-323847" algn="l">
              <a:lnSpc>
                <a:spcPts val="5069"/>
              </a:lnSpc>
              <a:spcBef>
                <a:spcPct val="0"/>
              </a:spcBef>
              <a:buFont typeface="Arial"/>
              <a:buChar char="•"/>
            </a:pPr>
            <a:r>
              <a:rPr lang="en-US" sz="2999" spc="-257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모델 가중치, 설정, 데이터셋을 하나의 패키지로 묶어서 Modelfile로 관리합니다.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8575"/>
            <a:ext cx="18288000" cy="1563077"/>
            <a:chOff x="0" y="0"/>
            <a:chExt cx="4816593" cy="411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11675"/>
            </a:xfrm>
            <a:custGeom>
              <a:avLst/>
              <a:gdLst/>
              <a:ahLst/>
              <a:cxnLst/>
              <a:rect l="l" t="t" r="r" b="b"/>
              <a:pathLst>
                <a:path w="4816592" h="411675">
                  <a:moveTo>
                    <a:pt x="0" y="0"/>
                  </a:moveTo>
                  <a:lnTo>
                    <a:pt x="4816592" y="0"/>
                  </a:lnTo>
                  <a:lnTo>
                    <a:pt x="4816592" y="411675"/>
                  </a:lnTo>
                  <a:lnTo>
                    <a:pt x="0" y="411675"/>
                  </a:lnTo>
                  <a:close/>
                </a:path>
              </a:pathLst>
            </a:custGeom>
            <a:solidFill>
              <a:srgbClr val="5271FF"/>
            </a:solidFill>
            <a:ln w="9525" cap="sq">
              <a:solidFill>
                <a:srgbClr val="5271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816593" cy="525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4054" y="321794"/>
            <a:ext cx="824240" cy="824240"/>
            <a:chOff x="0" y="0"/>
            <a:chExt cx="217084" cy="2170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084" cy="217084"/>
            </a:xfrm>
            <a:custGeom>
              <a:avLst/>
              <a:gdLst/>
              <a:ahLst/>
              <a:cxnLst/>
              <a:rect l="l" t="t" r="r" b="b"/>
              <a:pathLst>
                <a:path w="217084" h="217084">
                  <a:moveTo>
                    <a:pt x="0" y="0"/>
                  </a:moveTo>
                  <a:lnTo>
                    <a:pt x="217084" y="0"/>
                  </a:lnTo>
                  <a:lnTo>
                    <a:pt x="217084" y="217084"/>
                  </a:lnTo>
                  <a:lnTo>
                    <a:pt x="0" y="217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17084" cy="37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84"/>
                </a:lnSpc>
                <a:spcBef>
                  <a:spcPct val="0"/>
                </a:spcBef>
              </a:pPr>
              <a:r>
                <a:rPr lang="en-US" sz="3600" u="none" strike="noStrike" spc="234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03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285444" y="525649"/>
            <a:ext cx="0" cy="47367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11249579" y="3117544"/>
            <a:ext cx="4566525" cy="5047212"/>
          </a:xfrm>
          <a:custGeom>
            <a:avLst/>
            <a:gdLst/>
            <a:ahLst/>
            <a:cxnLst/>
            <a:rect l="l" t="t" r="r" b="b"/>
            <a:pathLst>
              <a:path w="4566525" h="5047212">
                <a:moveTo>
                  <a:pt x="0" y="0"/>
                </a:moveTo>
                <a:lnTo>
                  <a:pt x="4566525" y="0"/>
                </a:lnTo>
                <a:lnTo>
                  <a:pt x="4566525" y="5047211"/>
                </a:lnTo>
                <a:lnTo>
                  <a:pt x="0" y="5047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129841" y="2850844"/>
            <a:ext cx="5196203" cy="852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590"/>
              </a:lnSpc>
              <a:spcBef>
                <a:spcPct val="0"/>
              </a:spcBef>
            </a:pPr>
            <a:r>
              <a:rPr lang="en-US" sz="3899" spc="-311">
                <a:solidFill>
                  <a:srgbClr val="1C1D1A"/>
                </a:solidFill>
                <a:latin typeface="Gothic A1 Bold"/>
                <a:ea typeface="Gothic A1 Bold"/>
                <a:cs typeface="Gothic A1 Bold"/>
                <a:sym typeface="Gothic A1 Bold"/>
              </a:rPr>
              <a:t>ChemLLM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9841" y="3750944"/>
            <a:ext cx="8433150" cy="2575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69"/>
              </a:lnSpc>
            </a:pPr>
            <a:r>
              <a:rPr lang="en-US" sz="2999" spc="-257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화학 데이터를 처리하고 분석하는 데 특화된 대규모 언어 모델</a:t>
            </a:r>
          </a:p>
          <a:p>
            <a:pPr marL="0" lvl="0" indent="0" algn="l">
              <a:lnSpc>
                <a:spcPts val="5069"/>
              </a:lnSpc>
              <a:spcBef>
                <a:spcPct val="0"/>
              </a:spcBef>
            </a:pPr>
            <a:r>
              <a:rPr lang="en-US" sz="2999" spc="-257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InternLM-2를 기반으로 구축된 최초의 화학 및 분자과학용 오픈소스 대용량 언어 모델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9221" y="220198"/>
            <a:ext cx="3196986" cy="88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3999" spc="-279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키워드 소개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8575"/>
            <a:ext cx="18288000" cy="1563077"/>
            <a:chOff x="0" y="0"/>
            <a:chExt cx="4816593" cy="411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11675"/>
            </a:xfrm>
            <a:custGeom>
              <a:avLst/>
              <a:gdLst/>
              <a:ahLst/>
              <a:cxnLst/>
              <a:rect l="l" t="t" r="r" b="b"/>
              <a:pathLst>
                <a:path w="4816592" h="411675">
                  <a:moveTo>
                    <a:pt x="0" y="0"/>
                  </a:moveTo>
                  <a:lnTo>
                    <a:pt x="4816592" y="0"/>
                  </a:lnTo>
                  <a:lnTo>
                    <a:pt x="4816592" y="411675"/>
                  </a:lnTo>
                  <a:lnTo>
                    <a:pt x="0" y="411675"/>
                  </a:lnTo>
                  <a:close/>
                </a:path>
              </a:pathLst>
            </a:custGeom>
            <a:solidFill>
              <a:srgbClr val="5271FF"/>
            </a:solidFill>
            <a:ln w="9525" cap="sq">
              <a:solidFill>
                <a:srgbClr val="5271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816593" cy="525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4054" y="321794"/>
            <a:ext cx="824240" cy="824240"/>
            <a:chOff x="0" y="0"/>
            <a:chExt cx="217084" cy="2170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084" cy="217084"/>
            </a:xfrm>
            <a:custGeom>
              <a:avLst/>
              <a:gdLst/>
              <a:ahLst/>
              <a:cxnLst/>
              <a:rect l="l" t="t" r="r" b="b"/>
              <a:pathLst>
                <a:path w="217084" h="217084">
                  <a:moveTo>
                    <a:pt x="0" y="0"/>
                  </a:moveTo>
                  <a:lnTo>
                    <a:pt x="217084" y="0"/>
                  </a:lnTo>
                  <a:lnTo>
                    <a:pt x="217084" y="217084"/>
                  </a:lnTo>
                  <a:lnTo>
                    <a:pt x="0" y="217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17084" cy="37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84"/>
                </a:lnSpc>
                <a:spcBef>
                  <a:spcPct val="0"/>
                </a:spcBef>
              </a:pPr>
              <a:r>
                <a:rPr lang="en-US" sz="3600" u="none" strike="noStrike" spc="234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03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285444" y="525649"/>
            <a:ext cx="0" cy="47367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7203647" y="2751466"/>
            <a:ext cx="10568543" cy="5824954"/>
          </a:xfrm>
          <a:custGeom>
            <a:avLst/>
            <a:gdLst/>
            <a:ahLst/>
            <a:cxnLst/>
            <a:rect l="l" t="t" r="r" b="b"/>
            <a:pathLst>
              <a:path w="10568543" h="5824954">
                <a:moveTo>
                  <a:pt x="0" y="0"/>
                </a:moveTo>
                <a:lnTo>
                  <a:pt x="10568543" y="0"/>
                </a:lnTo>
                <a:lnTo>
                  <a:pt x="10568543" y="5824954"/>
                </a:lnTo>
                <a:lnTo>
                  <a:pt x="0" y="58249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529221" y="220198"/>
            <a:ext cx="3196986" cy="88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3999" spc="-279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키워드 소개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475241"/>
            <a:ext cx="5832595" cy="1741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3999" spc="-319">
                <a:solidFill>
                  <a:srgbClr val="000000"/>
                </a:solidFill>
                <a:latin typeface="Gothic A1 Bold"/>
                <a:ea typeface="Gothic A1 Bold"/>
                <a:cs typeface="Gothic A1 Bold"/>
                <a:sym typeface="Gothic A1 Bold"/>
              </a:rPr>
              <a:t>RAG(Retrieval-Augmented Generation)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4352459"/>
            <a:ext cx="5476366" cy="3851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070"/>
              </a:lnSpc>
              <a:spcBef>
                <a:spcPct val="0"/>
              </a:spcBef>
            </a:pPr>
            <a:r>
              <a:rPr lang="en-US" sz="3000" spc="-258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RAG(Retrieval-Augmented Generation)는 대규모 언어 모델의 출력을 최적화하여 응답을 생성하기 전에 학습 데이터 소스 외부의 신뢰할 수 있는 지식 베이스를 참조하도록 하는 프로세스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8575"/>
            <a:ext cx="18288000" cy="1563077"/>
            <a:chOff x="0" y="0"/>
            <a:chExt cx="4816593" cy="411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11675"/>
            </a:xfrm>
            <a:custGeom>
              <a:avLst/>
              <a:gdLst/>
              <a:ahLst/>
              <a:cxnLst/>
              <a:rect l="l" t="t" r="r" b="b"/>
              <a:pathLst>
                <a:path w="4816592" h="411675">
                  <a:moveTo>
                    <a:pt x="0" y="0"/>
                  </a:moveTo>
                  <a:lnTo>
                    <a:pt x="4816592" y="0"/>
                  </a:lnTo>
                  <a:lnTo>
                    <a:pt x="4816592" y="411675"/>
                  </a:lnTo>
                  <a:lnTo>
                    <a:pt x="0" y="411675"/>
                  </a:lnTo>
                  <a:close/>
                </a:path>
              </a:pathLst>
            </a:custGeom>
            <a:solidFill>
              <a:srgbClr val="5271FF"/>
            </a:solidFill>
            <a:ln w="9525" cap="sq">
              <a:solidFill>
                <a:srgbClr val="5271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816593" cy="525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13579" y="321794"/>
            <a:ext cx="824240" cy="824240"/>
            <a:chOff x="0" y="0"/>
            <a:chExt cx="217084" cy="2170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084" cy="217084"/>
            </a:xfrm>
            <a:custGeom>
              <a:avLst/>
              <a:gdLst/>
              <a:ahLst/>
              <a:cxnLst/>
              <a:rect l="l" t="t" r="r" b="b"/>
              <a:pathLst>
                <a:path w="217084" h="217084">
                  <a:moveTo>
                    <a:pt x="0" y="0"/>
                  </a:moveTo>
                  <a:lnTo>
                    <a:pt x="217084" y="0"/>
                  </a:lnTo>
                  <a:lnTo>
                    <a:pt x="217084" y="217084"/>
                  </a:lnTo>
                  <a:lnTo>
                    <a:pt x="0" y="217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17084" cy="37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84"/>
                </a:lnSpc>
                <a:spcBef>
                  <a:spcPct val="0"/>
                </a:spcBef>
              </a:pPr>
              <a:r>
                <a:rPr lang="en-US" sz="3600" u="none" strike="noStrike" spc="234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03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285444" y="525649"/>
            <a:ext cx="0" cy="47367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9841161" y="3314663"/>
            <a:ext cx="7418139" cy="4910227"/>
          </a:xfrm>
          <a:custGeom>
            <a:avLst/>
            <a:gdLst/>
            <a:ahLst/>
            <a:cxnLst/>
            <a:rect l="l" t="t" r="r" b="b"/>
            <a:pathLst>
              <a:path w="7418139" h="4910227">
                <a:moveTo>
                  <a:pt x="0" y="0"/>
                </a:moveTo>
                <a:lnTo>
                  <a:pt x="7418139" y="0"/>
                </a:lnTo>
                <a:lnTo>
                  <a:pt x="7418139" y="4910228"/>
                </a:lnTo>
                <a:lnTo>
                  <a:pt x="0" y="4910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1028700" y="2430108"/>
            <a:ext cx="5196203" cy="884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3999" spc="-319">
                <a:solidFill>
                  <a:srgbClr val="1C1D1A"/>
                </a:solidFill>
                <a:latin typeface="Gothic A1 Bold"/>
                <a:ea typeface="Gothic A1 Bold"/>
                <a:cs typeface="Gothic A1 Bold"/>
                <a:sym typeface="Gothic A1 Bold"/>
              </a:rPr>
              <a:t>Langchain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29221" y="220198"/>
            <a:ext cx="3196986" cy="88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3999" spc="-279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키워드 소개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7356" y="3244215"/>
            <a:ext cx="7897702" cy="5128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5070"/>
              </a:lnSpc>
              <a:buFont typeface="Arial"/>
              <a:buChar char="•"/>
            </a:pPr>
            <a:r>
              <a:rPr lang="en-US" sz="3000" spc="-258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LLM 기반 어플리케이션 개발을 위한 프레임워크, 다양한 LLM관련 기능들을 결합(체인)하여 손쉽게 사용하도록 지원</a:t>
            </a:r>
          </a:p>
          <a:p>
            <a:pPr marL="647700" lvl="1" indent="-323850" algn="l">
              <a:lnSpc>
                <a:spcPts val="5070"/>
              </a:lnSpc>
              <a:buFont typeface="Arial"/>
              <a:buChar char="•"/>
            </a:pPr>
            <a:r>
              <a:rPr lang="en-US" sz="3000" spc="-258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핵심 기능 2가지</a:t>
            </a:r>
          </a:p>
          <a:p>
            <a:pPr marL="1295400" lvl="2" indent="-431800" algn="l">
              <a:lnSpc>
                <a:spcPts val="5070"/>
              </a:lnSpc>
              <a:buAutoNum type="alphaLcPeriod"/>
            </a:pPr>
            <a:r>
              <a:rPr lang="en-US" sz="3000" spc="-258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상황 인식 - LLM을 소스(지침, 예시, 콘텐츠 등)와 연결</a:t>
            </a:r>
          </a:p>
          <a:p>
            <a:pPr marL="1295400" lvl="2" indent="-431800" algn="l">
              <a:lnSpc>
                <a:spcPts val="5070"/>
              </a:lnSpc>
              <a:buAutoNum type="alphaLcPeriod"/>
            </a:pPr>
            <a:r>
              <a:rPr lang="en-US" sz="3000" spc="-258">
                <a:solidFill>
                  <a:srgbClr val="000000"/>
                </a:solidFill>
                <a:latin typeface="Gothic A1"/>
                <a:ea typeface="Gothic A1"/>
                <a:cs typeface="Gothic A1"/>
                <a:sym typeface="Gothic A1"/>
              </a:rPr>
              <a:t>추론(Reasoning) - LLM 기반 특정 추론 유도</a:t>
            </a:r>
          </a:p>
          <a:p>
            <a:pPr marL="0" lvl="0" indent="0" algn="l">
              <a:lnSpc>
                <a:spcPts val="5070"/>
              </a:lnSpc>
              <a:spcBef>
                <a:spcPct val="0"/>
              </a:spcBef>
            </a:pPr>
            <a:endParaRPr lang="en-US" sz="3000" spc="-258">
              <a:solidFill>
                <a:srgbClr val="000000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28575"/>
            <a:ext cx="18288000" cy="1563077"/>
            <a:chOff x="0" y="0"/>
            <a:chExt cx="4816593" cy="41167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411675"/>
            </a:xfrm>
            <a:custGeom>
              <a:avLst/>
              <a:gdLst/>
              <a:ahLst/>
              <a:cxnLst/>
              <a:rect l="l" t="t" r="r" b="b"/>
              <a:pathLst>
                <a:path w="4816592" h="411675">
                  <a:moveTo>
                    <a:pt x="0" y="0"/>
                  </a:moveTo>
                  <a:lnTo>
                    <a:pt x="4816592" y="0"/>
                  </a:lnTo>
                  <a:lnTo>
                    <a:pt x="4816592" y="411675"/>
                  </a:lnTo>
                  <a:lnTo>
                    <a:pt x="0" y="411675"/>
                  </a:lnTo>
                  <a:close/>
                </a:path>
              </a:pathLst>
            </a:custGeom>
            <a:solidFill>
              <a:srgbClr val="5271FF"/>
            </a:solidFill>
            <a:ln w="9525" cap="sq">
              <a:solidFill>
                <a:srgbClr val="5271FF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14300"/>
              <a:ext cx="4816593" cy="525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03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04054" y="321794"/>
            <a:ext cx="824240" cy="824240"/>
            <a:chOff x="0" y="0"/>
            <a:chExt cx="217084" cy="2170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7084" cy="217084"/>
            </a:xfrm>
            <a:custGeom>
              <a:avLst/>
              <a:gdLst/>
              <a:ahLst/>
              <a:cxnLst/>
              <a:rect l="l" t="t" r="r" b="b"/>
              <a:pathLst>
                <a:path w="217084" h="217084">
                  <a:moveTo>
                    <a:pt x="0" y="0"/>
                  </a:moveTo>
                  <a:lnTo>
                    <a:pt x="217084" y="0"/>
                  </a:lnTo>
                  <a:lnTo>
                    <a:pt x="217084" y="217084"/>
                  </a:lnTo>
                  <a:lnTo>
                    <a:pt x="0" y="2170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17084" cy="379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6084"/>
                </a:lnSpc>
                <a:spcBef>
                  <a:spcPct val="0"/>
                </a:spcBef>
              </a:pPr>
              <a:r>
                <a:rPr lang="en-US" sz="3600" u="none" strike="noStrike" spc="234">
                  <a:solidFill>
                    <a:srgbClr val="FFFFFF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04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285444" y="525649"/>
            <a:ext cx="0" cy="473678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2430308" y="2358307"/>
            <a:ext cx="1479685" cy="1638297"/>
          </a:xfrm>
          <a:custGeom>
            <a:avLst/>
            <a:gdLst/>
            <a:ahLst/>
            <a:cxnLst/>
            <a:rect l="l" t="t" r="r" b="b"/>
            <a:pathLst>
              <a:path w="1479685" h="1638297">
                <a:moveTo>
                  <a:pt x="0" y="0"/>
                </a:moveTo>
                <a:lnTo>
                  <a:pt x="1479686" y="0"/>
                </a:lnTo>
                <a:lnTo>
                  <a:pt x="1479686" y="1638298"/>
                </a:lnTo>
                <a:lnTo>
                  <a:pt x="0" y="16382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97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4478421" y="2394194"/>
            <a:ext cx="1449800" cy="1602410"/>
          </a:xfrm>
          <a:custGeom>
            <a:avLst/>
            <a:gdLst/>
            <a:ahLst/>
            <a:cxnLst/>
            <a:rect l="l" t="t" r="r" b="b"/>
            <a:pathLst>
              <a:path w="1449800" h="1602410">
                <a:moveTo>
                  <a:pt x="0" y="0"/>
                </a:moveTo>
                <a:lnTo>
                  <a:pt x="1449800" y="0"/>
                </a:lnTo>
                <a:lnTo>
                  <a:pt x="1449800" y="1602411"/>
                </a:lnTo>
                <a:lnTo>
                  <a:pt x="0" y="160241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>
          <a:xfrm rot="5400000">
            <a:off x="3701016" y="4118310"/>
            <a:ext cx="1024258" cy="1026123"/>
          </a:xfrm>
          <a:custGeom>
            <a:avLst/>
            <a:gdLst/>
            <a:ahLst/>
            <a:cxnLst/>
            <a:rect l="l" t="t" r="r" b="b"/>
            <a:pathLst>
              <a:path w="1024258" h="1026123">
                <a:moveTo>
                  <a:pt x="0" y="0"/>
                </a:moveTo>
                <a:lnTo>
                  <a:pt x="1024258" y="0"/>
                </a:lnTo>
                <a:lnTo>
                  <a:pt x="1024258" y="1026123"/>
                </a:lnTo>
                <a:lnTo>
                  <a:pt x="0" y="10261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2430308" y="5757463"/>
            <a:ext cx="4044574" cy="1919893"/>
          </a:xfrm>
          <a:custGeom>
            <a:avLst/>
            <a:gdLst/>
            <a:ahLst/>
            <a:cxnLst/>
            <a:rect l="l" t="t" r="r" b="b"/>
            <a:pathLst>
              <a:path w="4044574" h="1919893">
                <a:moveTo>
                  <a:pt x="0" y="0"/>
                </a:moveTo>
                <a:lnTo>
                  <a:pt x="4044575" y="0"/>
                </a:lnTo>
                <a:lnTo>
                  <a:pt x="4044575" y="1919893"/>
                </a:lnTo>
                <a:lnTo>
                  <a:pt x="0" y="19198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529221" y="220198"/>
            <a:ext cx="3196986" cy="8845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759"/>
              </a:lnSpc>
              <a:spcBef>
                <a:spcPct val="0"/>
              </a:spcBef>
            </a:pPr>
            <a:r>
              <a:rPr lang="en-US" sz="3999" spc="-279">
                <a:solidFill>
                  <a:srgbClr val="FFFFFF"/>
                </a:solidFill>
                <a:latin typeface="Gothic A1 Ultra-Bold"/>
                <a:ea typeface="Gothic A1 Ultra-Bold"/>
                <a:cs typeface="Gothic A1 Ultra-Bold"/>
                <a:sym typeface="Gothic A1 Ultra-Bold"/>
              </a:rPr>
              <a:t>Method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44000" y="2565285"/>
            <a:ext cx="7781216" cy="60911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23"/>
              </a:lnSpc>
            </a:pPr>
            <a:r>
              <a:rPr lang="en-US" sz="3564" spc="-306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 허깅페이스에서 chemLLM -chat-7B .gguf  파일을 로컬 다운</a:t>
            </a:r>
          </a:p>
          <a:p>
            <a:pPr algn="l">
              <a:lnSpc>
                <a:spcPts val="6023"/>
              </a:lnSpc>
            </a:pPr>
            <a:endParaRPr lang="en-US" sz="3564" spc="-306">
              <a:solidFill>
                <a:srgbClr val="1C1D1A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algn="l">
              <a:lnSpc>
                <a:spcPts val="6023"/>
              </a:lnSpc>
            </a:pPr>
            <a:r>
              <a:rPr lang="en-US" sz="3564" spc="-306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Ollama LLM 모델 생성을 위해 Modelfile .md 파일을 템플릿에 맞게  작성</a:t>
            </a:r>
          </a:p>
          <a:p>
            <a:pPr algn="l">
              <a:lnSpc>
                <a:spcPts val="6023"/>
              </a:lnSpc>
            </a:pPr>
            <a:endParaRPr lang="en-US" sz="3564" spc="-306">
              <a:solidFill>
                <a:srgbClr val="1C1D1A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marL="0" lvl="0" indent="0" algn="l">
              <a:lnSpc>
                <a:spcPts val="6023"/>
              </a:lnSpc>
              <a:spcBef>
                <a:spcPct val="0"/>
              </a:spcBef>
            </a:pPr>
            <a:r>
              <a:rPr lang="en-US" sz="3564" spc="-306">
                <a:solidFill>
                  <a:srgbClr val="1C1D1A"/>
                </a:solidFill>
                <a:latin typeface="Gothic A1"/>
                <a:ea typeface="Gothic A1"/>
                <a:cs typeface="Gothic A1"/>
                <a:sym typeface="Gothic A1"/>
              </a:rPr>
              <a:t>Ollama 통해서 등록하면 chatOllama 를 통해 불러올 수 있음</a:t>
            </a:r>
          </a:p>
        </p:txBody>
      </p:sp>
      <p:sp>
        <p:nvSpPr>
          <p:cNvPr id="15" name="Freeform 15"/>
          <p:cNvSpPr/>
          <p:nvPr/>
        </p:nvSpPr>
        <p:spPr>
          <a:xfrm>
            <a:off x="404054" y="8286956"/>
            <a:ext cx="8214954" cy="676075"/>
          </a:xfrm>
          <a:custGeom>
            <a:avLst/>
            <a:gdLst/>
            <a:ahLst/>
            <a:cxnLst/>
            <a:rect l="l" t="t" r="r" b="b"/>
            <a:pathLst>
              <a:path w="8214954" h="676075">
                <a:moveTo>
                  <a:pt x="0" y="0"/>
                </a:moveTo>
                <a:lnTo>
                  <a:pt x="8214954" y="0"/>
                </a:lnTo>
                <a:lnTo>
                  <a:pt x="8214954" y="676076"/>
                </a:lnTo>
                <a:lnTo>
                  <a:pt x="0" y="6760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614</Words>
  <Application>Microsoft Office PowerPoint</Application>
  <PresentationFormat>사용자 지정</PresentationFormat>
  <Paragraphs>117</Paragraphs>
  <Slides>18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8" baseType="lpstr">
      <vt:lpstr>Gothic A1 Bold</vt:lpstr>
      <vt:lpstr>Glacial Indifference</vt:lpstr>
      <vt:lpstr>Arial</vt:lpstr>
      <vt:lpstr>Calibri</vt:lpstr>
      <vt:lpstr>Gothic A1 Medium</vt:lpstr>
      <vt:lpstr>Helios Extended</vt:lpstr>
      <vt:lpstr>Gothic A1</vt:lpstr>
      <vt:lpstr>Gothic A1 Ultra-Bold</vt:lpstr>
      <vt:lpstr>Glacial Indifference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블루 핑크 밝은 산뜻한 비지니스 사업 제안서 발표회 프레젠테이션</dc:title>
  <dc:creator>이강진</dc:creator>
  <cp:lastModifiedBy>강진 이</cp:lastModifiedBy>
  <cp:revision>1</cp:revision>
  <dcterms:created xsi:type="dcterms:W3CDTF">2006-08-16T00:00:00Z</dcterms:created>
  <dcterms:modified xsi:type="dcterms:W3CDTF">2024-07-21T14:25:09Z</dcterms:modified>
  <dc:identifier>DAGLjK-RaN0</dc:identifier>
</cp:coreProperties>
</file>